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notesMasterIdLst>
    <p:notesMasterId r:id="rId28"/>
  </p:notesMasterIdLst>
  <p:sldIdLst>
    <p:sldId id="256" r:id="rId2"/>
    <p:sldId id="269" r:id="rId3"/>
    <p:sldId id="306" r:id="rId4"/>
    <p:sldId id="308" r:id="rId5"/>
    <p:sldId id="309" r:id="rId6"/>
    <p:sldId id="307" r:id="rId7"/>
    <p:sldId id="310" r:id="rId8"/>
    <p:sldId id="311" r:id="rId9"/>
    <p:sldId id="312" r:id="rId10"/>
    <p:sldId id="323" r:id="rId11"/>
    <p:sldId id="297" r:id="rId12"/>
    <p:sldId id="298" r:id="rId13"/>
    <p:sldId id="320" r:id="rId14"/>
    <p:sldId id="321" r:id="rId15"/>
    <p:sldId id="322" r:id="rId16"/>
    <p:sldId id="302" r:id="rId17"/>
    <p:sldId id="301" r:id="rId18"/>
    <p:sldId id="313" r:id="rId19"/>
    <p:sldId id="314" r:id="rId20"/>
    <p:sldId id="318" r:id="rId21"/>
    <p:sldId id="315" r:id="rId22"/>
    <p:sldId id="319" r:id="rId23"/>
    <p:sldId id="316" r:id="rId24"/>
    <p:sldId id="317" r:id="rId25"/>
    <p:sldId id="266" r:id="rId26"/>
    <p:sldId id="267" r:id="rId27"/>
  </p:sldIdLst>
  <p:sldSz cx="9144000" cy="6858000" type="screen4x3"/>
  <p:notesSz cx="6797675" cy="98726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85ED"/>
    <a:srgbClr val="FF66CC"/>
    <a:srgbClr val="592AA6"/>
    <a:srgbClr val="CC9900"/>
    <a:srgbClr val="78EE83"/>
    <a:srgbClr val="FF0066"/>
    <a:srgbClr val="F98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2998" autoAdjust="0"/>
  </p:normalViewPr>
  <p:slideViewPr>
    <p:cSldViewPr>
      <p:cViewPr varScale="1">
        <p:scale>
          <a:sx n="100" d="100"/>
          <a:sy n="100" d="100"/>
        </p:scale>
        <p:origin x="115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E0F240C-19FA-4F0C-B0CF-37EA657CF59F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277667F-565A-44A2-A66C-51C931D67E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8674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505C92-D3C0-4547-A77B-C02F62897E96}" type="slidenum">
              <a:rPr lang="ru-RU" altLang="ru-RU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1</a:t>
            </a:fld>
            <a:endParaRPr lang="ru-RU" altLang="ru-RU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442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 txBox="1">
            <a:spLocks noGrp="1"/>
          </p:cNvSpPr>
          <p:nvPr/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BA6A2B1-4247-47CB-A2B8-D05821EF0638}" type="slidenum">
              <a:rPr lang="ru-RU" altLang="ru-RU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ru-RU" altLang="ru-RU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632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 txBox="1">
            <a:spLocks noGrp="1"/>
          </p:cNvSpPr>
          <p:nvPr/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41F1530-BDD2-4D7D-8419-329F59D1A4C0}" type="slidenum">
              <a:rPr lang="ru-RU" altLang="ru-RU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ru-RU" altLang="ru-RU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209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 txBox="1">
            <a:spLocks noGrp="1"/>
          </p:cNvSpPr>
          <p:nvPr/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3DFEB3-1B25-489A-A2B6-F6156721EE85}" type="slidenum">
              <a:rPr lang="ru-RU" altLang="ru-RU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ru-RU" altLang="ru-RU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189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0964" name="Номер слайда 3"/>
          <p:cNvSpPr txBox="1">
            <a:spLocks noGrp="1"/>
          </p:cNvSpPr>
          <p:nvPr/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8ED94CD-61CE-4AD8-B911-0A07280E7AB1}" type="slidenum">
              <a:rPr lang="ru-RU" altLang="ru-RU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ru-RU" altLang="ru-RU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811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012" name="Номер слайда 3"/>
          <p:cNvSpPr txBox="1">
            <a:spLocks noGrp="1"/>
          </p:cNvSpPr>
          <p:nvPr/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C2E1705-932D-49BA-A1D1-4865E0C613CD}" type="slidenum">
              <a:rPr lang="ru-RU" altLang="ru-RU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ru-RU" altLang="ru-RU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34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5060" name="Номер слайда 3"/>
          <p:cNvSpPr txBox="1">
            <a:spLocks noGrp="1"/>
          </p:cNvSpPr>
          <p:nvPr/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E390E5C-17B6-4688-BD09-339855C63DED}" type="slidenum">
              <a:rPr lang="ru-RU" altLang="ru-RU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ru-RU" altLang="ru-RU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445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7108" name="Номер слайда 3"/>
          <p:cNvSpPr txBox="1">
            <a:spLocks noGrp="1"/>
          </p:cNvSpPr>
          <p:nvPr/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93269E-9952-4969-8A7C-67E436D0F3E1}" type="slidenum">
              <a:rPr lang="ru-RU" altLang="ru-RU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ru-RU" altLang="ru-RU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26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9156" name="Номер слайда 3"/>
          <p:cNvSpPr txBox="1">
            <a:spLocks noGrp="1"/>
          </p:cNvSpPr>
          <p:nvPr/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5CD2919-80A9-4C7A-9930-DF4D007216FC}" type="slidenum">
              <a:rPr lang="ru-RU" altLang="ru-RU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ru-RU" altLang="ru-RU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297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04" name="Номер слайда 3"/>
          <p:cNvSpPr txBox="1">
            <a:spLocks noGrp="1"/>
          </p:cNvSpPr>
          <p:nvPr/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AA8E6D-ECF1-4BAF-A380-30F05D1B9F42}" type="slidenum">
              <a:rPr lang="ru-RU" altLang="ru-RU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ru-RU" altLang="ru-RU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352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3252" name="Номер слайда 3"/>
          <p:cNvSpPr txBox="1">
            <a:spLocks noGrp="1"/>
          </p:cNvSpPr>
          <p:nvPr/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F53F3AE-963C-4B40-9AE1-FE26AD735504}" type="slidenum">
              <a:rPr lang="ru-RU" altLang="ru-RU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ru-RU" altLang="ru-RU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369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 txBox="1">
            <a:spLocks noGrp="1"/>
          </p:cNvSpPr>
          <p:nvPr/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7E141A-5E7B-4A9F-A0CA-DCAADE668BBA}" type="slidenum">
              <a:rPr lang="ru-RU" altLang="ru-RU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ru-RU" altLang="ru-RU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874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8D814D-968E-4AA3-9CBA-4B105CBED8AA}" type="slidenum">
              <a:rPr lang="ru-RU" altLang="ru-RU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25</a:t>
            </a:fld>
            <a:endParaRPr lang="ru-RU" altLang="ru-RU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6671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7C1E69-4E42-4AC5-9121-2627E9264A89}" type="slidenum">
              <a:rPr lang="ru-RU" altLang="ru-RU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26</a:t>
            </a:fld>
            <a:endParaRPr lang="ru-RU" altLang="ru-RU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355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 txBox="1">
            <a:spLocks noGrp="1"/>
          </p:cNvSpPr>
          <p:nvPr/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0EF282A-2ED2-4E7E-8D96-915AC7B59304}" type="slidenum">
              <a:rPr lang="ru-RU" altLang="ru-RU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ru-RU" altLang="ru-RU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98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5DC654C-305C-408A-A6FF-6FD99CAAE722}" type="slidenum">
              <a:rPr lang="ru-RU" altLang="ru-RU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ru-RU" altLang="ru-RU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437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 txBox="1">
            <a:spLocks noGrp="1"/>
          </p:cNvSpPr>
          <p:nvPr/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B3545C9-3AD9-4A5A-A9DB-E3C4E2361010}" type="slidenum">
              <a:rPr lang="ru-RU" altLang="ru-RU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ru-RU" altLang="ru-RU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092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 txBox="1">
            <a:spLocks noGrp="1"/>
          </p:cNvSpPr>
          <p:nvPr/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B879A33-71B5-45FF-B642-F726BDE5F821}" type="slidenum">
              <a:rPr lang="ru-RU" altLang="ru-RU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ru-RU" altLang="ru-RU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633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 txBox="1">
            <a:spLocks noGrp="1"/>
          </p:cNvSpPr>
          <p:nvPr/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13D88C-4C4A-4A78-870E-B52F89C6ACB4}" type="slidenum">
              <a:rPr lang="ru-RU" altLang="ru-RU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ru-RU" altLang="ru-RU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038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 txBox="1">
            <a:spLocks noGrp="1"/>
          </p:cNvSpPr>
          <p:nvPr/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9064379-EC60-4AF2-B7C0-E2F8B188F502}" type="slidenum">
              <a:rPr lang="ru-RU" altLang="ru-RU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ru-RU" altLang="ru-RU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927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 txBox="1">
            <a:spLocks noGrp="1"/>
          </p:cNvSpPr>
          <p:nvPr/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8A4B988-2731-46F4-9D64-73860BABA770}" type="slidenum">
              <a:rPr lang="ru-RU" altLang="ru-RU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ru-RU" altLang="ru-RU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12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pPr>
              <a:defRPr/>
            </a:pPr>
            <a:fld id="{C330784B-A38A-49F9-B702-67D05FF7C41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4665474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F67C9-691F-45E7-AEA2-EDE48C1D0AD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081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F67C9-691F-45E7-AEA2-EDE48C1D0AD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9394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F67C9-691F-45E7-AEA2-EDE48C1D0AD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9738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F67C9-691F-45E7-AEA2-EDE48C1D0AD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3385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F67C9-691F-45E7-AEA2-EDE48C1D0AD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9594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F67C9-691F-45E7-AEA2-EDE48C1D0AD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4028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9B317-912D-445B-8AC4-A0B2FD0C2F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317326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28C71-B58B-4DAC-A571-712EE0FEED7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224529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pPr>
              <a:defRPr/>
            </a:pPr>
            <a:fld id="{1AA59463-E38F-4642-A973-25C8F3F6F21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211817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pPr>
              <a:defRPr/>
            </a:pPr>
            <a:fld id="{31E4F5F3-752C-400F-88C9-00D503573F9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496810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CF49D8-8AAA-423C-B8ED-57B439F0EC9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969068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9F660-C279-4394-BC3C-1B8B8D9D3AE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155252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0CDC6-650F-49A8-9E60-CE562BD5FA3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023151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8C1D0-56E2-4906-9575-C48DB4CF472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879047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6BDA6-0177-449A-A433-3F37AE28361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605011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4069C-1840-4D07-8179-D6092114F8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103133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A3F67C9-691F-45E7-AEA2-EDE48C1D0AD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911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  <p:sldLayoutId id="21474840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s://youtube.com/watch?v=Wbfrg6gTJUI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magazines.russ.ru/nz/2011/3/po7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suh.ru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ektor@rambler.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916832"/>
            <a:ext cx="7127875" cy="792162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ru-RU" altLang="ru-RU" sz="2800" b="0" dirty="0" smtClean="0"/>
              <a:t>Е. Н. Ивахненко</a:t>
            </a:r>
            <a:r>
              <a:rPr lang="ru-RU" altLang="ru-RU" sz="5400" i="1" dirty="0" smtClean="0"/>
              <a:t> </a:t>
            </a:r>
            <a:endParaRPr lang="ru-RU" altLang="ru-RU" sz="54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2349500"/>
            <a:ext cx="6769100" cy="2617788"/>
          </a:xfrm>
        </p:spPr>
        <p:txBody>
          <a:bodyPr/>
          <a:lstStyle/>
          <a:p>
            <a:pPr>
              <a:defRPr/>
            </a:pPr>
            <a:endParaRPr lang="ru-RU" altLang="ru-RU" b="1" dirty="0" smtClean="0">
              <a:solidFill>
                <a:srgbClr val="78EE83"/>
              </a:solidFill>
            </a:endParaRPr>
          </a:p>
          <a:p>
            <a:pPr>
              <a:defRPr/>
            </a:pPr>
            <a:r>
              <a:rPr lang="ru-RU" altLang="ru-RU" sz="4000" b="1" dirty="0" smtClean="0">
                <a:solidFill>
                  <a:srgbClr val="3085ED"/>
                </a:solidFill>
              </a:rPr>
              <a:t>Миссия университета 3.0 </a:t>
            </a:r>
            <a:endParaRPr lang="ru-RU" altLang="ru-RU" sz="4000" dirty="0" smtClean="0">
              <a:solidFill>
                <a:srgbClr val="3085ED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igital humanities at the University of Gothenbur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5972" y="1484784"/>
            <a:ext cx="7400484" cy="4162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914400" y="115888"/>
            <a:ext cx="8229600" cy="10096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rgbClr val="3085ED"/>
                </a:solidFill>
              </a:rPr>
              <a:t>Пример: </a:t>
            </a:r>
            <a:r>
              <a:rPr lang="en-US" altLang="ru-RU" sz="3200" dirty="0" smtClean="0">
                <a:solidFill>
                  <a:srgbClr val="3085ED"/>
                </a:solidFill>
              </a:rPr>
              <a:t>Digital </a:t>
            </a:r>
            <a:r>
              <a:rPr lang="en-US" altLang="ru-RU" sz="3200" dirty="0">
                <a:solidFill>
                  <a:srgbClr val="3085ED"/>
                </a:solidFill>
              </a:rPr>
              <a:t>humanities</a:t>
            </a:r>
            <a:endParaRPr lang="ru-RU" altLang="ru-RU" sz="3200" dirty="0" smtClean="0">
              <a:solidFill>
                <a:srgbClr val="3085ED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7341" y="902455"/>
            <a:ext cx="3937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Franklin Gothic Medium" panose="020B0603020102020204" pitchFamily="34" charset="0"/>
              </a:rPr>
              <a:t>(</a:t>
            </a:r>
            <a:r>
              <a:rPr lang="ru-RU" dirty="0" err="1" smtClean="0">
                <a:latin typeface="Franklin Gothic Medium" panose="020B0603020102020204" pitchFamily="34" charset="0"/>
              </a:rPr>
              <a:t>Гётеборгский</a:t>
            </a:r>
            <a:r>
              <a:rPr lang="ru-RU" dirty="0">
                <a:latin typeface="Franklin Gothic Medium" panose="020B0603020102020204" pitchFamily="34" charset="0"/>
              </a:rPr>
              <a:t> университет, Швеция)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6073551"/>
            <a:ext cx="309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solidFill>
                  <a:srgbClr val="0070C0"/>
                </a:solidFill>
                <a:latin typeface="Franklin Gothic Book" panose="020B0503020102020204" pitchFamily="34" charset="0"/>
                <a:hlinkClick r:id="rId5"/>
              </a:rPr>
              <a:t>youtube.com/</a:t>
            </a:r>
            <a:r>
              <a:rPr lang="ru-RU" sz="1400" u="sng" dirty="0" err="1" smtClean="0">
                <a:solidFill>
                  <a:srgbClr val="0070C0"/>
                </a:solidFill>
                <a:latin typeface="Franklin Gothic Book" panose="020B0503020102020204" pitchFamily="34" charset="0"/>
                <a:hlinkClick r:id="rId5"/>
              </a:rPr>
              <a:t>watch?v</a:t>
            </a:r>
            <a:r>
              <a:rPr lang="ru-RU" sz="1400" u="sng" dirty="0" smtClean="0">
                <a:solidFill>
                  <a:srgbClr val="0070C0"/>
                </a:solidFill>
                <a:latin typeface="Franklin Gothic Book" panose="020B0503020102020204" pitchFamily="34" charset="0"/>
                <a:hlinkClick r:id="rId5"/>
              </a:rPr>
              <a:t>=Wbfrg6gTJUI</a:t>
            </a:r>
            <a:endParaRPr lang="ru-RU" sz="1400" u="sng" dirty="0">
              <a:solidFill>
                <a:srgbClr val="0070C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2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5576" y="116632"/>
            <a:ext cx="8388424" cy="1367681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i="1" dirty="0" smtClean="0">
                <a:solidFill>
                  <a:schemeClr val="hlink"/>
                </a:solidFill>
              </a:rPr>
              <a:t>Ключевые элементы академического менеджмента Университета 3.0</a:t>
            </a:r>
            <a:endParaRPr lang="ru-RU" altLang="ru-RU" sz="3200" b="0" i="1" dirty="0" smtClean="0">
              <a:solidFill>
                <a:schemeClr val="hlink"/>
              </a:solidFill>
              <a:effectLst/>
            </a:endParaRP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700213"/>
            <a:ext cx="7772400" cy="4895850"/>
          </a:xfrm>
        </p:spPr>
        <p:txBody>
          <a:bodyPr>
            <a:normAutofit lnSpcReduction="10000"/>
          </a:bodyPr>
          <a:lstStyle/>
          <a:p>
            <a:pPr marL="609600" indent="-609600">
              <a:buSzPct val="100000"/>
              <a:buFont typeface="+mj-lt"/>
              <a:buAutoNum type="romanUcPeriod"/>
              <a:defRPr/>
            </a:pPr>
            <a:r>
              <a:rPr lang="ru-RU" altLang="ru-RU" sz="3400" b="1" dirty="0" smtClean="0"/>
              <a:t>Диверсифицированная  база финансирования</a:t>
            </a:r>
          </a:p>
          <a:p>
            <a:pPr marL="609600" indent="-609600" eaLnBrk="1" hangingPunct="1">
              <a:buSzPct val="100000"/>
              <a:buFont typeface="+mj-lt"/>
              <a:buAutoNum type="romanUcPeriod"/>
              <a:defRPr/>
            </a:pPr>
            <a:r>
              <a:rPr lang="ru-RU" altLang="ru-RU" sz="3400" b="1" dirty="0" smtClean="0">
                <a:effectLst/>
              </a:rPr>
              <a:t>Усиленное направляющее ядро</a:t>
            </a:r>
          </a:p>
          <a:p>
            <a:pPr marL="609600" indent="-609600" eaLnBrk="1" hangingPunct="1">
              <a:buSzPct val="100000"/>
              <a:buFont typeface="+mj-lt"/>
              <a:buAutoNum type="romanUcPeriod"/>
              <a:defRPr/>
            </a:pPr>
            <a:r>
              <a:rPr lang="ru-RU" altLang="ru-RU" sz="3400" b="1" dirty="0" smtClean="0">
                <a:effectLst/>
              </a:rPr>
              <a:t>Расширенная периферия развития</a:t>
            </a:r>
          </a:p>
          <a:p>
            <a:pPr marL="609600" indent="-609600" eaLnBrk="1" hangingPunct="1">
              <a:buSzPct val="100000"/>
              <a:buFont typeface="+mj-lt"/>
              <a:buAutoNum type="romanUcPeriod"/>
              <a:defRPr/>
            </a:pPr>
            <a:r>
              <a:rPr lang="ru-RU" altLang="ru-RU" sz="3400" b="1" dirty="0" smtClean="0">
                <a:effectLst/>
              </a:rPr>
              <a:t>Интегрированная предпринимательская культура</a:t>
            </a:r>
            <a:r>
              <a:rPr lang="ru-RU" altLang="ru-RU" sz="3400" b="1" i="1" dirty="0" smtClean="0"/>
              <a:t> </a:t>
            </a:r>
          </a:p>
          <a:p>
            <a:pPr marL="609600" indent="-609600" eaLnBrk="1" hangingPunct="1">
              <a:buSzPct val="100000"/>
              <a:buFont typeface="+mj-lt"/>
              <a:buAutoNum type="romanUcPeriod"/>
              <a:defRPr/>
            </a:pPr>
            <a:r>
              <a:rPr lang="ru-RU" altLang="ru-RU" sz="3400" b="1" dirty="0" smtClean="0">
                <a:effectLst/>
              </a:rPr>
              <a:t>Стимулируемый академический оплот</a:t>
            </a:r>
            <a:endParaRPr lang="ru-RU" altLang="ru-RU" sz="3400" dirty="0" smtClean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11560" y="188913"/>
            <a:ext cx="8532440" cy="1295400"/>
          </a:xfrm>
        </p:spPr>
        <p:txBody>
          <a:bodyPr>
            <a:normAutofit fontScale="90000"/>
          </a:bodyPr>
          <a:lstStyle/>
          <a:p>
            <a:pPr marL="762000" indent="-762000">
              <a:defRPr/>
            </a:pPr>
            <a:r>
              <a:rPr lang="ru-RU" altLang="ru-RU" sz="3600" dirty="0" smtClean="0">
                <a:solidFill>
                  <a:srgbClr val="3085ED"/>
                </a:solidFill>
              </a:rPr>
              <a:t/>
            </a:r>
            <a:br>
              <a:rPr lang="ru-RU" altLang="ru-RU" sz="3600" dirty="0" smtClean="0">
                <a:solidFill>
                  <a:srgbClr val="3085ED"/>
                </a:solidFill>
              </a:rPr>
            </a:br>
            <a:r>
              <a:rPr lang="ru-RU" altLang="ru-RU" sz="3600" dirty="0" smtClean="0">
                <a:solidFill>
                  <a:srgbClr val="3085ED"/>
                </a:solidFill>
              </a:rPr>
              <a:t>Диверсифицированная база финансирования</a:t>
            </a:r>
            <a:r>
              <a:rPr lang="ru-RU" altLang="ru-RU" sz="4300" b="0" dirty="0" smtClean="0">
                <a:solidFill>
                  <a:srgbClr val="3085ED"/>
                </a:solidFill>
              </a:rPr>
              <a:t/>
            </a:r>
            <a:br>
              <a:rPr lang="ru-RU" altLang="ru-RU" sz="4300" b="0" dirty="0" smtClean="0">
                <a:solidFill>
                  <a:srgbClr val="3085ED"/>
                </a:solidFill>
              </a:rPr>
            </a:br>
            <a:endParaRPr lang="ru-RU" altLang="ru-RU" sz="4300" b="0" dirty="0" smtClean="0">
              <a:solidFill>
                <a:srgbClr val="3085ED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628775"/>
            <a:ext cx="7772400" cy="48958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noAutofit/>
          </a:bodyPr>
          <a:lstStyle/>
          <a:p>
            <a:pPr marL="447675" indent="-447675" eaLnBrk="1" hangingPunct="1"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 smtClean="0">
                <a:effectLst/>
              </a:rPr>
              <a:t>Государство – только один из источников финансирования (от 10</a:t>
            </a:r>
            <a:r>
              <a:rPr lang="en-US" altLang="ru-RU" sz="2800" b="1" dirty="0" smtClean="0">
                <a:effectLst/>
              </a:rPr>
              <a:t>%</a:t>
            </a:r>
            <a:r>
              <a:rPr lang="ru-RU" altLang="ru-RU" sz="2800" b="1" dirty="0" smtClean="0">
                <a:effectLst/>
              </a:rPr>
              <a:t> до 50</a:t>
            </a:r>
            <a:r>
              <a:rPr lang="en-US" altLang="ru-RU" sz="2800" b="1" dirty="0" smtClean="0">
                <a:effectLst/>
              </a:rPr>
              <a:t>%</a:t>
            </a:r>
            <a:r>
              <a:rPr lang="ru-RU" altLang="ru-RU" sz="2800" b="1" dirty="0" smtClean="0">
                <a:effectLst/>
              </a:rPr>
              <a:t>; РГГУ – 33%</a:t>
            </a:r>
            <a:r>
              <a:rPr lang="en-US" altLang="ru-RU" sz="2800" b="1" dirty="0" smtClean="0">
                <a:effectLst/>
              </a:rPr>
              <a:t>)</a:t>
            </a:r>
          </a:p>
          <a:p>
            <a:pPr marL="447675" indent="-447675" eaLnBrk="1" hangingPunct="1"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 smtClean="0">
                <a:effectLst/>
              </a:rPr>
              <a:t>От субсидий – к инвестициям</a:t>
            </a:r>
          </a:p>
          <a:p>
            <a:pPr marL="447675" indent="-447675" eaLnBrk="1" hangingPunct="1"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 err="1" smtClean="0">
                <a:effectLst/>
              </a:rPr>
              <a:t>Деволюция</a:t>
            </a:r>
            <a:r>
              <a:rPr lang="ru-RU" altLang="ru-RU" sz="2800" b="1" dirty="0" smtClean="0">
                <a:effectLst/>
              </a:rPr>
              <a:t> финансирования внутри университета – передача части финансовых средств  структурам (</a:t>
            </a:r>
            <a:r>
              <a:rPr lang="ru-RU" altLang="ru-RU" sz="2800" i="1" dirty="0" smtClean="0">
                <a:effectLst/>
              </a:rPr>
              <a:t>Изменения должны происходить прежде всего на факультетах, отделениях, кафедрах</a:t>
            </a:r>
            <a:r>
              <a:rPr lang="ru-RU" altLang="ru-RU" sz="2800" b="1" dirty="0" smtClean="0">
                <a:effectLst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7526804" y="1556792"/>
            <a:ext cx="1293668" cy="41764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3085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397224" y="476672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n w="3175" cmpd="sng">
                  <a:noFill/>
                </a:ln>
                <a:solidFill>
                  <a:srgbClr val="3085ED"/>
                </a:solidFill>
                <a:latin typeface="+mj-lt"/>
                <a:ea typeface="+mj-ea"/>
                <a:cs typeface="+mj-cs"/>
              </a:rPr>
              <a:t>Центры </a:t>
            </a:r>
            <a:r>
              <a:rPr lang="ru-RU" sz="3200" dirty="0" smtClean="0">
                <a:ln w="3175" cmpd="sng">
                  <a:noFill/>
                </a:ln>
                <a:solidFill>
                  <a:srgbClr val="3085ED"/>
                </a:solidFill>
                <a:latin typeface="+mj-lt"/>
                <a:ea typeface="+mj-ea"/>
                <a:cs typeface="+mj-cs"/>
              </a:rPr>
              <a:t>финансовой</a:t>
            </a:r>
            <a:r>
              <a:rPr lang="en-US" sz="3200" dirty="0" smtClean="0">
                <a:ln w="3175" cmpd="sng">
                  <a:noFill/>
                </a:ln>
                <a:solidFill>
                  <a:srgbClr val="3085ED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dirty="0" smtClean="0">
                <a:ln w="3175" cmpd="sng">
                  <a:noFill/>
                </a:ln>
                <a:solidFill>
                  <a:srgbClr val="3085ED"/>
                </a:solidFill>
                <a:latin typeface="+mj-lt"/>
                <a:ea typeface="+mj-ea"/>
                <a:cs typeface="+mj-cs"/>
              </a:rPr>
              <a:t>ответственности</a:t>
            </a:r>
            <a:endParaRPr lang="ru-RU" sz="3200" dirty="0">
              <a:ln w="3175" cmpd="sng">
                <a:noFill/>
              </a:ln>
              <a:solidFill>
                <a:srgbClr val="3085ED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31840" y="3212976"/>
            <a:ext cx="2088232" cy="9361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Факультет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229090" y="2492896"/>
            <a:ext cx="0" cy="54006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364088" y="2700212"/>
            <a:ext cx="555822" cy="396044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15605" y="4429561"/>
            <a:ext cx="22563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 smtClean="0">
                <a:latin typeface="+mj-lt"/>
              </a:rPr>
              <a:t>Платные</a:t>
            </a:r>
            <a:r>
              <a:rPr lang="en-US" sz="2000" dirty="0" smtClean="0">
                <a:latin typeface="+mj-lt"/>
              </a:rPr>
              <a:t/>
            </a:r>
            <a:br>
              <a:rPr lang="en-US" sz="2000" dirty="0" smtClean="0">
                <a:latin typeface="+mj-lt"/>
              </a:rPr>
            </a:br>
            <a:r>
              <a:rPr lang="ru-RU" sz="2000" dirty="0" smtClean="0">
                <a:latin typeface="+mj-lt"/>
              </a:rPr>
              <a:t>образовательные</a:t>
            </a:r>
            <a:r>
              <a:rPr lang="en-US" sz="2000" dirty="0" smtClean="0">
                <a:latin typeface="+mj-lt"/>
              </a:rPr>
              <a:t/>
            </a:r>
            <a:br>
              <a:rPr lang="en-US" sz="2000" dirty="0" smtClean="0">
                <a:latin typeface="+mj-lt"/>
              </a:rPr>
            </a:br>
            <a:r>
              <a:rPr lang="ru-RU" sz="2000" dirty="0" smtClean="0">
                <a:latin typeface="+mj-lt"/>
              </a:rPr>
              <a:t>услуги</a:t>
            </a:r>
            <a:endParaRPr lang="ru-RU" sz="2000" dirty="0">
              <a:latin typeface="+mj-lt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5406194" y="4149081"/>
            <a:ext cx="469590" cy="288031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48371" y="1943544"/>
            <a:ext cx="1257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+mj-lt"/>
              </a:rPr>
              <a:t>Субсидии</a:t>
            </a:r>
            <a:endParaRPr lang="ru-RU" sz="2000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32798" y="4718109"/>
            <a:ext cx="764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+mj-lt"/>
              </a:rPr>
              <a:t>Иное</a:t>
            </a:r>
            <a:endParaRPr lang="ru-RU" sz="2000" dirty="0">
              <a:latin typeface="+mj-lt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2592976" y="4201282"/>
            <a:ext cx="440532" cy="412229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497751" y="2762926"/>
            <a:ext cx="481974" cy="33394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87624" y="1916832"/>
            <a:ext cx="1519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+mj-lt"/>
              </a:rPr>
              <a:t>Гранты, </a:t>
            </a:r>
            <a:br>
              <a:rPr lang="ru-RU" sz="2000" dirty="0" smtClean="0">
                <a:latin typeface="+mj-lt"/>
              </a:rPr>
            </a:br>
            <a:r>
              <a:rPr lang="ru-RU" sz="2000" dirty="0" smtClean="0">
                <a:latin typeface="+mj-lt"/>
              </a:rPr>
              <a:t>программы</a:t>
            </a:r>
            <a:endParaRPr lang="ru-RU" sz="2000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95931" y="1943544"/>
            <a:ext cx="1164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+mj-lt"/>
              </a:rPr>
              <a:t>Проекты</a:t>
            </a:r>
            <a:endParaRPr lang="ru-RU" sz="2000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27157" y="1844824"/>
            <a:ext cx="949299" cy="363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 smtClean="0">
                <a:latin typeface="+mj-lt"/>
              </a:rPr>
              <a:t>ЭФ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latin typeface="+mj-lt"/>
              </a:rPr>
              <a:t>ФУ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latin typeface="+mj-lt"/>
              </a:rPr>
              <a:t>ФИИ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latin typeface="+mj-lt"/>
              </a:rPr>
              <a:t>ИЛ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latin typeface="+mj-lt"/>
              </a:rPr>
              <a:t>ИФИ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latin typeface="+mj-lt"/>
              </a:rPr>
              <a:t>ФАД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latin typeface="+mj-lt"/>
              </a:rPr>
              <a:t>ИВКА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latin typeface="+mj-lt"/>
              </a:rPr>
              <a:t>ИСГС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388645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9840" y="332656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n w="3175" cmpd="sng">
                  <a:noFill/>
                </a:ln>
                <a:solidFill>
                  <a:srgbClr val="3085ED"/>
                </a:solidFill>
                <a:latin typeface="+mj-lt"/>
                <a:ea typeface="+mj-ea"/>
                <a:cs typeface="+mj-cs"/>
              </a:rPr>
              <a:t>Центры </a:t>
            </a:r>
            <a:r>
              <a:rPr lang="ru-RU" sz="3200" dirty="0" smtClean="0">
                <a:ln w="3175" cmpd="sng">
                  <a:noFill/>
                </a:ln>
                <a:solidFill>
                  <a:srgbClr val="3085ED"/>
                </a:solidFill>
                <a:latin typeface="+mj-lt"/>
                <a:ea typeface="+mj-ea"/>
                <a:cs typeface="+mj-cs"/>
              </a:rPr>
              <a:t>финансовой</a:t>
            </a:r>
            <a:r>
              <a:rPr lang="en-US" sz="3200" dirty="0" smtClean="0">
                <a:ln w="3175" cmpd="sng">
                  <a:noFill/>
                </a:ln>
                <a:solidFill>
                  <a:srgbClr val="3085ED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dirty="0" smtClean="0">
                <a:ln w="3175" cmpd="sng">
                  <a:noFill/>
                </a:ln>
                <a:solidFill>
                  <a:srgbClr val="3085ED"/>
                </a:solidFill>
                <a:latin typeface="+mj-lt"/>
                <a:ea typeface="+mj-ea"/>
                <a:cs typeface="+mj-cs"/>
              </a:rPr>
              <a:t>ответственности</a:t>
            </a:r>
            <a:endParaRPr lang="ru-RU" sz="3200" dirty="0">
              <a:ln w="3175" cmpd="sng">
                <a:noFill/>
              </a:ln>
              <a:solidFill>
                <a:srgbClr val="3085ED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55776" y="2557992"/>
                <a:ext cx="3574633" cy="6256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ru-RU" sz="2200" b="0" i="1" smtClean="0">
                              <a:latin typeface="Cambria Math" panose="02040503050406030204" pitchFamily="18" charset="0"/>
                            </a:rPr>
                            <m:t>З</m:t>
                          </m:r>
                          <m:r>
                            <a:rPr lang="ru-RU" sz="2200" b="0" i="1" smtClean="0">
                              <a:latin typeface="Cambria Math" panose="02040503050406030204" pitchFamily="18" charset="0"/>
                            </a:rPr>
                            <m:t>П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ru-RU" sz="22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</m:e>
                      </m:nary>
                      <m:r>
                        <a:rPr lang="ru-RU" sz="2200" b="0" i="1" smtClean="0">
                          <a:latin typeface="Cambria Math" panose="02040503050406030204" pitchFamily="18" charset="0"/>
                        </a:rPr>
                        <m:t> ЗП </m:t>
                      </m:r>
                      <m:d>
                        <m:dPr>
                          <m:ctrlPr>
                            <a:rPr lang="ru-RU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atin typeface="Cambria Math" panose="02040503050406030204" pitchFamily="18" charset="0"/>
                            </a:rPr>
                            <m:t>ППС</m:t>
                          </m:r>
                        </m:e>
                      </m:d>
                      <m:r>
                        <a:rPr lang="ru-RU" sz="2200" b="0" i="1" smtClean="0">
                          <a:latin typeface="Cambria Math" panose="02040503050406030204" pitchFamily="18" charset="0"/>
                        </a:rPr>
                        <m:t>+ЗП (АУП)</m:t>
                      </m:r>
                    </m:oMath>
                  </m:oMathPara>
                </a14:m>
                <a:endParaRPr lang="ru-RU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557992"/>
                <a:ext cx="3574633" cy="6256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55776" y="3775657"/>
                <a:ext cx="5400600" cy="7945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ru-RU" sz="2200" b="0" i="1" smtClean="0">
                              <a:latin typeface="Cambria Math" panose="02040503050406030204" pitchFamily="18" charset="0"/>
                            </a:rPr>
                            <m:t>З</m:t>
                          </m:r>
                          <m:r>
                            <a:rPr lang="ru-RU" sz="2200" b="0" i="1" smtClean="0">
                              <a:latin typeface="Cambria Math" panose="02040503050406030204" pitchFamily="18" charset="0"/>
                            </a:rPr>
                            <m:t>П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ru-RU" sz="2200" b="0" i="1" smtClean="0">
                          <a:latin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ru-RU" sz="22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ru-RU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&gt;&lt;</m:t>
                          </m:r>
                          <m:r>
                            <a:rPr lang="ru-RU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groupChr>
                      <m:r>
                        <a:rPr lang="ru-R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ru-RU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ru-RU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  <m:r>
                            <a:rPr lang="ru-RU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убсид.</m:t>
                          </m:r>
                        </m:sub>
                        <m:sup>
                          <m:r>
                            <a:rPr lang="ru-RU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ru-RU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ru-RU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ПОУ</m:t>
                              </m:r>
                            </m:sub>
                            <m:sup>
                              <m:r>
                                <a:rPr lang="ru-RU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p>
                            <m:e>
                              <m:r>
                                <a:rPr lang="ru-RU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eqArr>
                                    <m:eqArrPr>
                                      <m:ctrlPr>
                                        <a:rPr lang="ru-RU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ru-RU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Проекты,</m:t>
                                      </m:r>
                                    </m:e>
                                    <m:e>
                                      <m:r>
                                        <a:rPr lang="ru-RU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Гранты</m:t>
                                      </m:r>
                                    </m:e>
                                  </m:eqArr>
                                </m:sub>
                                <m:sup>
                                  <m:r>
                                    <a:rPr lang="ru-RU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  <m:e>
                                  <m:r>
                                    <a:rPr lang="ru-RU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ru-RU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775657"/>
                <a:ext cx="5400600" cy="7945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Левая фигурная скобка 6"/>
          <p:cNvSpPr/>
          <p:nvPr/>
        </p:nvSpPr>
        <p:spPr>
          <a:xfrm rot="16200000" flipH="1">
            <a:off x="4797363" y="2600909"/>
            <a:ext cx="360040" cy="1728192"/>
          </a:xfrm>
          <a:prstGeom prst="leftBrac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483768" y="4934256"/>
                <a:ext cx="4145430" cy="871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ru-RU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ru-RU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Проекты,</m:t>
                              </m:r>
                            </m:e>
                            <m:e>
                              <m:r>
                                <a:rPr lang="ru-RU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Гранты</m:t>
                              </m:r>
                            </m:e>
                          </m:eqArr>
                        </m:sub>
                        <m:sup>
                          <m:r>
                            <a:rPr lang="ru-RU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ru-RU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ru-RU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 </m:t>
                              </m:r>
                            </m:e>
                            <m:sub>
                              <m:r>
                                <a:rPr lang="ru-RU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и факультета</m:t>
                              </m:r>
                            </m:sub>
                            <m:sup>
                              <m:r>
                                <a:rPr lang="ru-RU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для преподавателей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934256"/>
                <a:ext cx="4145430" cy="8710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819118" y="1340768"/>
            <a:ext cx="60652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+mj-lt"/>
              </a:rPr>
              <a:t>—</a:t>
            </a:r>
            <a:r>
              <a:rPr lang="ru-RU" sz="2000" dirty="0" smtClean="0">
                <a:latin typeface="+mj-lt"/>
              </a:rPr>
              <a:t> нормативная стоимость 1 </a:t>
            </a:r>
            <a:r>
              <a:rPr lang="ru-RU" sz="2000" dirty="0" err="1" smtClean="0">
                <a:latin typeface="+mj-lt"/>
              </a:rPr>
              <a:t>з.е</a:t>
            </a:r>
            <a:r>
              <a:rPr lang="ru-RU" sz="2000" dirty="0" smtClean="0">
                <a:latin typeface="+mj-lt"/>
              </a:rPr>
              <a:t>.</a:t>
            </a:r>
            <a:endParaRPr lang="en-US" sz="2000" dirty="0" smtClean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—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количество студ. 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x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количество </a:t>
            </a:r>
            <a:r>
              <a:rPr lang="ru-RU" sz="2000" dirty="0" err="1" smtClean="0">
                <a:latin typeface="+mj-lt"/>
              </a:rPr>
              <a:t>з.е</a:t>
            </a:r>
            <a:r>
              <a:rPr lang="ru-RU" sz="2000" dirty="0" smtClean="0">
                <a:latin typeface="+mj-lt"/>
              </a:rPr>
              <a:t>. 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x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стоимость </a:t>
            </a:r>
            <a:r>
              <a:rPr lang="ru-RU" sz="2000" dirty="0" err="1" smtClean="0">
                <a:latin typeface="+mj-lt"/>
              </a:rPr>
              <a:t>з.е</a:t>
            </a:r>
            <a:r>
              <a:rPr lang="ru-RU" sz="2000" dirty="0" smtClean="0">
                <a:latin typeface="+mj-lt"/>
              </a:rPr>
              <a:t>.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599834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9840" y="332656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n w="3175" cmpd="sng">
                  <a:noFill/>
                </a:ln>
                <a:solidFill>
                  <a:srgbClr val="3085ED"/>
                </a:solidFill>
                <a:latin typeface="+mj-lt"/>
                <a:ea typeface="+mj-ea"/>
                <a:cs typeface="+mj-cs"/>
              </a:rPr>
              <a:t>Центры </a:t>
            </a:r>
            <a:r>
              <a:rPr lang="ru-RU" sz="3200" dirty="0" smtClean="0">
                <a:ln w="3175" cmpd="sng">
                  <a:noFill/>
                </a:ln>
                <a:solidFill>
                  <a:srgbClr val="3085ED"/>
                </a:solidFill>
                <a:latin typeface="+mj-lt"/>
                <a:ea typeface="+mj-ea"/>
                <a:cs typeface="+mj-cs"/>
              </a:rPr>
              <a:t>финансовой</a:t>
            </a:r>
            <a:r>
              <a:rPr lang="en-US" sz="3200" dirty="0" smtClean="0">
                <a:ln w="3175" cmpd="sng">
                  <a:noFill/>
                </a:ln>
                <a:solidFill>
                  <a:srgbClr val="3085ED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dirty="0" smtClean="0">
                <a:ln w="3175" cmpd="sng">
                  <a:noFill/>
                </a:ln>
                <a:solidFill>
                  <a:srgbClr val="3085ED"/>
                </a:solidFill>
                <a:latin typeface="+mj-lt"/>
                <a:ea typeface="+mj-ea"/>
                <a:cs typeface="+mj-cs"/>
              </a:rPr>
              <a:t>ответственности</a:t>
            </a:r>
            <a:endParaRPr lang="ru-RU" sz="3200" dirty="0">
              <a:ln w="3175" cmpd="sng">
                <a:noFill/>
              </a:ln>
              <a:solidFill>
                <a:srgbClr val="3085ED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1556792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+mj-lt"/>
              </a:rPr>
              <a:t>Проекты</a:t>
            </a:r>
            <a:endParaRPr lang="en-US" sz="2800" dirty="0" smtClean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56495" y="2512055"/>
            <a:ext cx="318884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err="1">
                <a:latin typeface="+mn-lt"/>
              </a:rPr>
              <a:t>Минобрнауки</a:t>
            </a:r>
            <a:r>
              <a:rPr lang="ru-RU" sz="2400" dirty="0">
                <a:latin typeface="+mn-lt"/>
              </a:rPr>
              <a:t> РФ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</a:rPr>
              <a:t>Минтруд РФ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</a:rPr>
              <a:t>Правительство </a:t>
            </a:r>
            <a:r>
              <a:rPr lang="ru-RU" sz="2400" dirty="0" smtClean="0">
                <a:latin typeface="+mn-lt"/>
              </a:rPr>
              <a:t>Москвы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</a:rPr>
              <a:t>Коммерческие структуры</a:t>
            </a:r>
          </a:p>
          <a:p>
            <a:endParaRPr lang="ru-RU" sz="2400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5368" y="2512055"/>
            <a:ext cx="382393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n-lt"/>
              </a:rPr>
              <a:t>Совет Федерации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n-lt"/>
              </a:rPr>
              <a:t>Администрация Президента РФ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n-lt"/>
              </a:rPr>
              <a:t>Экспертиза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n-lt"/>
              </a:rPr>
              <a:t>Международная деятельность и др.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566851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67544" y="188913"/>
            <a:ext cx="8676456" cy="1295400"/>
          </a:xfrm>
        </p:spPr>
        <p:txBody>
          <a:bodyPr>
            <a:normAutofit fontScale="90000"/>
          </a:bodyPr>
          <a:lstStyle/>
          <a:p>
            <a:pPr marL="762000" indent="-762000" eaLnBrk="1" hangingPunct="1">
              <a:defRPr/>
            </a:pPr>
            <a:r>
              <a:rPr lang="ru-RU" altLang="ru-RU" sz="4000" dirty="0" smtClean="0">
                <a:solidFill>
                  <a:srgbClr val="3085ED"/>
                </a:solidFill>
              </a:rPr>
              <a:t/>
            </a:r>
            <a:br>
              <a:rPr lang="ru-RU" altLang="ru-RU" sz="4000" dirty="0" smtClean="0">
                <a:solidFill>
                  <a:srgbClr val="3085ED"/>
                </a:solidFill>
              </a:rPr>
            </a:br>
            <a:r>
              <a:rPr lang="ru-RU" altLang="ru-RU" sz="3600" dirty="0" smtClean="0">
                <a:solidFill>
                  <a:srgbClr val="3085ED"/>
                </a:solidFill>
                <a:effectLst/>
              </a:rPr>
              <a:t>Интегрированная предпринимательская культура</a:t>
            </a:r>
            <a:r>
              <a:rPr lang="ru-RU" altLang="ru-RU" sz="3600" i="1" dirty="0" smtClean="0">
                <a:solidFill>
                  <a:srgbClr val="3085ED"/>
                </a:solidFill>
              </a:rPr>
              <a:t> </a:t>
            </a:r>
            <a:r>
              <a:rPr lang="ru-RU" altLang="ru-RU" sz="3600" dirty="0" smtClean="0">
                <a:solidFill>
                  <a:srgbClr val="3085ED"/>
                </a:solidFill>
              </a:rPr>
              <a:t/>
            </a:r>
            <a:br>
              <a:rPr lang="ru-RU" altLang="ru-RU" sz="3600" dirty="0" smtClean="0">
                <a:solidFill>
                  <a:srgbClr val="3085ED"/>
                </a:solidFill>
              </a:rPr>
            </a:br>
            <a:endParaRPr lang="ru-RU" altLang="ru-RU" sz="3600" dirty="0" smtClean="0">
              <a:solidFill>
                <a:srgbClr val="3085ED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11238" y="1700213"/>
            <a:ext cx="7881242" cy="4535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1950" indent="-361950" eaLnBrk="1" hangingPunct="1">
              <a:buSzPct val="100000"/>
              <a:buFont typeface="Wingdings" panose="05000000000000000000" pitchFamily="2" charset="2"/>
              <a:buChar char="Ø"/>
            </a:pPr>
            <a:r>
              <a:rPr lang="ru-RU" altLang="ru-RU" dirty="0"/>
              <a:t>Создание множественных центров предпринимательской инициативы </a:t>
            </a:r>
          </a:p>
          <a:p>
            <a:pPr marL="361950" indent="-361950">
              <a:buSzPct val="100000"/>
              <a:buFont typeface="Wingdings" panose="05000000000000000000" pitchFamily="2" charset="2"/>
              <a:buChar char="Ø"/>
            </a:pPr>
            <a:r>
              <a:rPr lang="ru-RU" altLang="ru-RU" dirty="0"/>
              <a:t>Реализация социально значимых инновационных проектов</a:t>
            </a:r>
          </a:p>
          <a:p>
            <a:pPr marL="361950" indent="-361950">
              <a:buSzPct val="100000"/>
              <a:buFont typeface="Wingdings" panose="05000000000000000000" pitchFamily="2" charset="2"/>
              <a:buChar char="Ø"/>
            </a:pPr>
            <a:r>
              <a:rPr lang="ru-RU" altLang="ru-RU" dirty="0" smtClean="0"/>
              <a:t>Отношение к проблемам как к потенциальным возможностям</a:t>
            </a:r>
            <a:endParaRPr lang="en-US" altLang="ru-RU" dirty="0"/>
          </a:p>
          <a:p>
            <a:pPr marL="361950" indent="-361950">
              <a:buSzPct val="100000"/>
              <a:buFont typeface="Wingdings" panose="05000000000000000000" pitchFamily="2" charset="2"/>
              <a:buChar char="Ø"/>
            </a:pPr>
            <a:r>
              <a:rPr lang="ru-RU" altLang="ru-RU" dirty="0"/>
              <a:t>Привлечение специалистов из смежных областей</a:t>
            </a:r>
          </a:p>
          <a:p>
            <a:pPr marL="361950" indent="-361950">
              <a:buSzPct val="100000"/>
              <a:buFont typeface="Wingdings" panose="05000000000000000000" pitchFamily="2" charset="2"/>
              <a:buChar char="Ø"/>
            </a:pPr>
            <a:r>
              <a:rPr lang="ru-RU" altLang="ru-RU" dirty="0"/>
              <a:t>Создание творческих групп (команд)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51520" y="188913"/>
            <a:ext cx="8892480" cy="1295400"/>
          </a:xfrm>
        </p:spPr>
        <p:txBody>
          <a:bodyPr>
            <a:normAutofit fontScale="90000"/>
          </a:bodyPr>
          <a:lstStyle/>
          <a:p>
            <a:pPr marL="762000" indent="-762000" eaLnBrk="1" hangingPunct="1">
              <a:defRPr/>
            </a:pPr>
            <a:r>
              <a:rPr lang="ru-RU" altLang="ru-RU" sz="4000" dirty="0" smtClean="0">
                <a:solidFill>
                  <a:srgbClr val="3085ED"/>
                </a:solidFill>
              </a:rPr>
              <a:t/>
            </a:r>
            <a:br>
              <a:rPr lang="ru-RU" altLang="ru-RU" sz="4000" dirty="0" smtClean="0">
                <a:solidFill>
                  <a:srgbClr val="3085ED"/>
                </a:solidFill>
              </a:rPr>
            </a:br>
            <a:r>
              <a:rPr lang="ru-RU" altLang="ru-RU" sz="3600" dirty="0" smtClean="0">
                <a:solidFill>
                  <a:srgbClr val="3085ED"/>
                </a:solidFill>
                <a:effectLst/>
              </a:rPr>
              <a:t>Стимулируемый академический оплот</a:t>
            </a:r>
            <a:r>
              <a:rPr lang="ru-RU" altLang="ru-RU" sz="3600" dirty="0" smtClean="0">
                <a:solidFill>
                  <a:srgbClr val="3085ED"/>
                </a:solidFill>
              </a:rPr>
              <a:t> </a:t>
            </a:r>
            <a:br>
              <a:rPr lang="ru-RU" altLang="ru-RU" sz="3600" dirty="0" smtClean="0">
                <a:solidFill>
                  <a:srgbClr val="3085ED"/>
                </a:solidFill>
              </a:rPr>
            </a:br>
            <a:endParaRPr lang="ru-RU" altLang="ru-RU" sz="3600" dirty="0" smtClean="0">
              <a:solidFill>
                <a:srgbClr val="3085ED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11238" y="1916931"/>
            <a:ext cx="7881242" cy="3816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normAutofit/>
          </a:bodyPr>
          <a:lstStyle/>
          <a:p>
            <a:pPr marL="609600" indent="-609600" algn="ctr" eaLnBrk="1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ru-RU" altLang="ru-RU" sz="2800" b="1" dirty="0" smtClean="0">
                <a:effectLst/>
              </a:rPr>
              <a:t>Перенаправление предпринимательского дохода на развитие академического потенциала</a:t>
            </a:r>
          </a:p>
          <a:p>
            <a:pPr marL="447675" lvl="1" indent="-447675" eaLnBrk="1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effectLst/>
              </a:rPr>
              <a:t>Расширение исследовательских возможностей за счет финансирования программ   </a:t>
            </a:r>
            <a:endParaRPr lang="en-US" altLang="ru-RU" sz="2400" dirty="0" smtClean="0">
              <a:effectLst/>
            </a:endParaRPr>
          </a:p>
          <a:p>
            <a:pPr marL="447675" lvl="1" indent="-447675" eaLnBrk="1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effectLst/>
              </a:rPr>
              <a:t>Привлечение известных ученых и подготовка высококлассных специалистов («ясельный» подход)</a:t>
            </a:r>
            <a:endParaRPr lang="en-US" altLang="ru-RU" sz="2400" dirty="0" smtClean="0">
              <a:effectLst/>
            </a:endParaRPr>
          </a:p>
          <a:p>
            <a:pPr marL="447675" lvl="1" indent="-447675" eaLnBrk="1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effectLst/>
              </a:rPr>
              <a:t>Увеличение объема субсидирования классических гуманитарных образовательных программ (филологии, философии, истории, …)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899592" y="274638"/>
            <a:ext cx="8244408" cy="993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3600" dirty="0" smtClean="0">
                <a:solidFill>
                  <a:schemeClr val="hlink"/>
                </a:solidFill>
              </a:rPr>
              <a:t>Российский государственный </a:t>
            </a:r>
            <a:br>
              <a:rPr lang="ru-RU" altLang="ru-RU" sz="3600" dirty="0" smtClean="0">
                <a:solidFill>
                  <a:schemeClr val="hlink"/>
                </a:solidFill>
              </a:rPr>
            </a:br>
            <a:r>
              <a:rPr lang="ru-RU" altLang="ru-RU" sz="3600" dirty="0" smtClean="0">
                <a:solidFill>
                  <a:schemeClr val="hlink"/>
                </a:solidFill>
              </a:rPr>
              <a:t>гуманитарный университет</a:t>
            </a:r>
            <a:endParaRPr lang="ru-RU" altLang="ru-RU" sz="3000" dirty="0" smtClean="0">
              <a:solidFill>
                <a:schemeClr val="hlink"/>
              </a:solidFill>
            </a:endParaRP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9592" y="1268413"/>
            <a:ext cx="8244408" cy="4536851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800" b="1" dirty="0" smtClean="0"/>
              <a:t>Основные источники дохода</a:t>
            </a:r>
            <a:r>
              <a:rPr lang="en-US" altLang="ru-RU" sz="2800" b="1" dirty="0" smtClean="0"/>
              <a:t> </a:t>
            </a:r>
            <a:r>
              <a:rPr lang="ru-RU" altLang="ru-RU" sz="2800" b="1" dirty="0" smtClean="0"/>
              <a:t>РГГУ</a:t>
            </a:r>
            <a:endParaRPr lang="ru-RU" altLang="ru-RU" sz="2800" b="1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altLang="ru-RU" u="sng" dirty="0" smtClean="0"/>
              <a:t>Субсидии на выполнение </a:t>
            </a:r>
            <a:r>
              <a:rPr lang="ru-RU" altLang="ru-RU" u="sng" dirty="0" err="1" smtClean="0"/>
              <a:t>госзадания</a:t>
            </a:r>
            <a:r>
              <a:rPr lang="ru-RU" altLang="ru-RU" u="sng" dirty="0" smtClean="0"/>
              <a:t> </a:t>
            </a:r>
            <a:r>
              <a:rPr lang="en-US" altLang="ru-RU" u="sng" dirty="0" smtClean="0"/>
              <a:t>~ </a:t>
            </a:r>
            <a:r>
              <a:rPr lang="ru-RU" altLang="ru-RU" b="1" u="sng" dirty="0" smtClean="0"/>
              <a:t>33%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altLang="ru-RU" dirty="0" smtClean="0"/>
              <a:t>Платное высшее образование </a:t>
            </a:r>
            <a:r>
              <a:rPr lang="en-US" altLang="ru-RU" dirty="0" smtClean="0"/>
              <a:t>~</a:t>
            </a:r>
            <a:r>
              <a:rPr lang="ru-RU" altLang="ru-RU" dirty="0" smtClean="0"/>
              <a:t> </a:t>
            </a:r>
            <a:r>
              <a:rPr lang="en-US" altLang="ru-RU" b="1" dirty="0" smtClean="0"/>
              <a:t>50%</a:t>
            </a:r>
            <a:endParaRPr lang="ru-RU" altLang="ru-RU" b="1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altLang="ru-RU" dirty="0" smtClean="0"/>
              <a:t>Дополнительное образование </a:t>
            </a:r>
            <a:r>
              <a:rPr lang="en-US" altLang="ru-RU" dirty="0" smtClean="0"/>
              <a:t>~ </a:t>
            </a:r>
            <a:r>
              <a:rPr lang="en-US" altLang="ru-RU" b="1" dirty="0" smtClean="0"/>
              <a:t>9%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altLang="ru-RU" dirty="0" err="1" smtClean="0">
                <a:effectLst/>
              </a:rPr>
              <a:t>Довузовское</a:t>
            </a:r>
            <a:r>
              <a:rPr lang="ru-RU" altLang="ru-RU" dirty="0" smtClean="0">
                <a:effectLst/>
              </a:rPr>
              <a:t> образование </a:t>
            </a:r>
            <a:r>
              <a:rPr lang="en-US" altLang="ru-RU" dirty="0" smtClean="0">
                <a:effectLst/>
              </a:rPr>
              <a:t>~ </a:t>
            </a:r>
            <a:r>
              <a:rPr lang="en-US" altLang="ru-RU" b="1" dirty="0" smtClean="0">
                <a:effectLst/>
              </a:rPr>
              <a:t>3%</a:t>
            </a:r>
            <a:endParaRPr lang="ru-RU" altLang="ru-RU" b="1" dirty="0" smtClean="0">
              <a:effectLst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>
                <a:effectLst/>
              </a:rPr>
              <a:t>Гранты, проекты, инновации </a:t>
            </a:r>
            <a:r>
              <a:rPr lang="en-US" dirty="0" smtClean="0">
                <a:effectLst/>
              </a:rPr>
              <a:t>~</a:t>
            </a:r>
            <a:r>
              <a:rPr lang="ru-RU" dirty="0" smtClean="0">
                <a:effectLst/>
              </a:rPr>
              <a:t> </a:t>
            </a:r>
            <a:r>
              <a:rPr lang="en-US" b="1" dirty="0" smtClean="0">
                <a:effectLst/>
              </a:rPr>
              <a:t>3%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>
                <a:effectLst/>
              </a:rPr>
              <a:t>Иная приносящая доход деятельность </a:t>
            </a:r>
            <a:r>
              <a:rPr lang="en-US" dirty="0" smtClean="0">
                <a:effectLst/>
              </a:rPr>
              <a:t>~</a:t>
            </a:r>
            <a:r>
              <a:rPr lang="ru-RU" dirty="0" smtClean="0">
                <a:effectLst/>
              </a:rPr>
              <a:t> </a:t>
            </a:r>
            <a:r>
              <a:rPr lang="ru-RU" b="1" dirty="0" smtClean="0">
                <a:effectLst/>
              </a:rPr>
              <a:t>2%</a:t>
            </a:r>
            <a:endParaRPr lang="ru-RU" b="1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1988840"/>
            <a:ext cx="7776864" cy="4591789"/>
          </a:xfrm>
        </p:spPr>
        <p:txBody>
          <a:bodyPr anchor="t" anchorCtr="0">
            <a:noAutofit/>
          </a:bodyPr>
          <a:lstStyle/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000" b="1" dirty="0" smtClean="0"/>
              <a:t>Поиск оснований для инерции:</a:t>
            </a:r>
          </a:p>
          <a:p>
            <a:pPr eaLnBrk="1" hangingPunct="1"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2000" dirty="0" smtClean="0"/>
              <a:t>Если не хватает денег, то государство (МОН) должно войти </a:t>
            </a:r>
            <a:r>
              <a:rPr lang="en-US" altLang="ru-RU" sz="2000" dirty="0" smtClean="0"/>
              <a:t/>
            </a:r>
            <a:br>
              <a:rPr lang="en-US" altLang="ru-RU" sz="2000" dirty="0" smtClean="0"/>
            </a:br>
            <a:r>
              <a:rPr lang="ru-RU" altLang="ru-RU" sz="2000" dirty="0" smtClean="0"/>
              <a:t>в</a:t>
            </a:r>
            <a:r>
              <a:rPr lang="en-US" altLang="ru-RU" sz="2000" dirty="0" smtClean="0"/>
              <a:t> </a:t>
            </a:r>
            <a:r>
              <a:rPr lang="ru-RU" altLang="ru-RU" sz="2000" dirty="0" smtClean="0"/>
              <a:t>наше положение</a:t>
            </a:r>
          </a:p>
          <a:p>
            <a:pPr eaLnBrk="1" hangingPunct="1"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2000" dirty="0" smtClean="0"/>
              <a:t>Поиск удобных сравнений и апелляция к прошлым достижениям и решениям</a:t>
            </a:r>
          </a:p>
          <a:p>
            <a:pPr eaLnBrk="1" hangingPunct="1"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2000" dirty="0" smtClean="0"/>
              <a:t>Упование на статус-кво самооценки</a:t>
            </a:r>
          </a:p>
          <a:p>
            <a:pPr marL="0" indent="0" eaLnBrk="1" hangingPunct="1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ru-RU" altLang="ru-RU" sz="2000" b="1" dirty="0" smtClean="0"/>
              <a:t>Высокая степень зависимости от бюджетного финансирования</a:t>
            </a:r>
          </a:p>
          <a:p>
            <a:pPr marL="447675" indent="-447675">
              <a:spcBef>
                <a:spcPts val="0"/>
              </a:spcBef>
              <a:spcAft>
                <a:spcPts val="0"/>
              </a:spcAft>
              <a:buSzPct val="100000"/>
              <a:buFont typeface="Franklin Gothic Book" panose="020B0503020102020204" pitchFamily="34" charset="0"/>
              <a:buChar char="→"/>
              <a:defRPr/>
            </a:pPr>
            <a:r>
              <a:rPr lang="ru-RU" altLang="ru-RU" sz="2000" b="1" dirty="0" smtClean="0"/>
              <a:t>Ужесточение норм распределения нагрузки, пересмотр учебных планов и т.д.</a:t>
            </a:r>
            <a:endParaRPr lang="ru-RU" altLang="ru-RU" sz="2000" b="1" dirty="0"/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899592" y="162725"/>
            <a:ext cx="8244408" cy="9937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3600" dirty="0" smtClean="0">
                <a:solidFill>
                  <a:schemeClr val="hlink"/>
                </a:solidFill>
              </a:rPr>
              <a:t>Российский государственный </a:t>
            </a:r>
            <a:br>
              <a:rPr lang="ru-RU" altLang="ru-RU" sz="3600" dirty="0" smtClean="0">
                <a:solidFill>
                  <a:schemeClr val="hlink"/>
                </a:solidFill>
              </a:rPr>
            </a:br>
            <a:r>
              <a:rPr lang="ru-RU" altLang="ru-RU" sz="3600" dirty="0" smtClean="0">
                <a:solidFill>
                  <a:schemeClr val="hlink"/>
                </a:solidFill>
              </a:rPr>
              <a:t>гуманитарный университет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1196752"/>
            <a:ext cx="8388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Трудности внедрения инноваций и преобразований</a:t>
            </a:r>
            <a:endParaRPr lang="ru-RU" sz="2400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9144000" cy="11382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dirty="0" smtClean="0">
                <a:solidFill>
                  <a:schemeClr val="hlink"/>
                </a:solidFill>
              </a:rPr>
              <a:t>«Университет 1.0»</a:t>
            </a:r>
            <a:br>
              <a:rPr lang="ru-RU" altLang="ru-RU" dirty="0" smtClean="0">
                <a:solidFill>
                  <a:schemeClr val="hlink"/>
                </a:solidFill>
              </a:rPr>
            </a:br>
            <a:r>
              <a:rPr lang="ru-RU" altLang="ru-RU" sz="3200" dirty="0" smtClean="0">
                <a:solidFill>
                  <a:schemeClr val="hlink"/>
                </a:solidFill>
              </a:rPr>
              <a:t>(Образовательная деятельность)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412875"/>
            <a:ext cx="7772400" cy="4680421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ru-RU" altLang="ru-RU" b="1" dirty="0" smtClean="0"/>
              <a:t>Основные функции</a:t>
            </a:r>
            <a:endParaRPr lang="ru-RU" altLang="ru-RU" b="1" dirty="0"/>
          </a:p>
          <a:p>
            <a:pPr eaLnBrk="1" hangingPunct="1"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ru-RU" dirty="0" smtClean="0"/>
              <a:t>Трансляция знаний</a:t>
            </a:r>
          </a:p>
          <a:p>
            <a:pPr eaLnBrk="1" hangingPunct="1"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ru-RU" dirty="0" smtClean="0"/>
              <a:t>Подготовка кадров</a:t>
            </a:r>
          </a:p>
          <a:p>
            <a:pPr eaLnBrk="1" hangingPunct="1"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ru-RU" dirty="0" smtClean="0"/>
              <a:t>Социальный лифт</a:t>
            </a:r>
          </a:p>
          <a:p>
            <a:pPr marL="0" indent="0" algn="ctr" eaLnBrk="1" hangingPunct="1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ru-RU" altLang="ru-RU" dirty="0" smtClean="0">
                <a:effectLst/>
              </a:rPr>
              <a:t> </a:t>
            </a:r>
            <a:r>
              <a:rPr lang="ru-RU" altLang="ru-RU" b="1" dirty="0" smtClean="0">
                <a:effectLst/>
              </a:rPr>
              <a:t>Инструменты</a:t>
            </a:r>
          </a:p>
          <a:p>
            <a:pPr eaLnBrk="1" hangingPunct="1"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dirty="0" smtClean="0">
                <a:effectLst/>
              </a:rPr>
              <a:t>Образовательные стандарты</a:t>
            </a:r>
          </a:p>
          <a:p>
            <a:pPr eaLnBrk="1" hangingPunct="1"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dirty="0" smtClean="0">
                <a:effectLst/>
              </a:rPr>
              <a:t>Методические материалы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14400" y="260648"/>
            <a:ext cx="8229600" cy="72008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 smtClean="0">
                <a:solidFill>
                  <a:schemeClr val="hlink"/>
                </a:solidFill>
              </a:rPr>
              <a:t>Что делать?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1052736"/>
            <a:ext cx="8064896" cy="56886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noAutofit/>
          </a:bodyPr>
          <a:lstStyle/>
          <a:p>
            <a:pPr marL="542925" indent="-542925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altLang="ru-RU" sz="2200" dirty="0" smtClean="0">
                <a:effectLst/>
                <a:latin typeface="+mj-lt"/>
              </a:rPr>
              <a:t>Реализация конкурентоспособной </a:t>
            </a:r>
            <a:r>
              <a:rPr lang="ru-RU" altLang="ru-RU" sz="2200" dirty="0">
                <a:latin typeface="+mj-lt"/>
              </a:rPr>
              <a:t>маркетинговой </a:t>
            </a:r>
            <a:r>
              <a:rPr lang="ru-RU" altLang="ru-RU" sz="2200" dirty="0" smtClean="0">
                <a:latin typeface="+mj-lt"/>
              </a:rPr>
              <a:t>стратегии (мониторинг рынков, выбор перспективных рыночных сегментов, развитие деятельности, создающей прибыль)</a:t>
            </a:r>
            <a:endParaRPr lang="ru-RU" altLang="ru-RU" sz="2200" dirty="0" smtClean="0">
              <a:effectLst/>
              <a:latin typeface="+mj-lt"/>
            </a:endParaRPr>
          </a:p>
          <a:p>
            <a:pPr marL="542925" indent="-542925" eaLnBrk="1" hangingPunct="1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altLang="ru-RU" sz="2200" dirty="0" smtClean="0">
                <a:latin typeface="+mj-lt"/>
              </a:rPr>
              <a:t>Поиск партнеров во внешних средах для реализации совместных проектов</a:t>
            </a:r>
          </a:p>
          <a:p>
            <a:pPr marL="542925" indent="-542925" eaLnBrk="1" hangingPunct="1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altLang="ru-RU" sz="2200" dirty="0" smtClean="0">
                <a:effectLst/>
                <a:latin typeface="+mj-lt"/>
              </a:rPr>
              <a:t>Создание Центров финансовой ответственности на базе факультетов и институтов</a:t>
            </a:r>
          </a:p>
          <a:p>
            <a:pPr marL="542925" indent="-542925" eaLnBrk="1" hangingPunct="1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altLang="ru-RU" sz="2200" dirty="0" smtClean="0">
                <a:latin typeface="+mj-lt"/>
              </a:rPr>
              <a:t>Формирование стратегических рабочих групп в центре и на местах</a:t>
            </a:r>
          </a:p>
          <a:p>
            <a:pPr marL="542925" indent="-542925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altLang="ru-RU" sz="2200" dirty="0" smtClean="0">
                <a:effectLst/>
                <a:latin typeface="+mj-lt"/>
              </a:rPr>
              <a:t>Создание координационного центра по типу Проектного офиса </a:t>
            </a:r>
            <a:endParaRPr lang="ru-RU" altLang="ru-RU" sz="2200" dirty="0" smtClean="0">
              <a:latin typeface="+mj-lt"/>
            </a:endParaRPr>
          </a:p>
          <a:p>
            <a:pPr marL="542925" indent="-542925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altLang="ru-RU" sz="2200" dirty="0" smtClean="0">
                <a:effectLst/>
                <a:latin typeface="+mj-lt"/>
              </a:rPr>
              <a:t>Создание благоприятной атмосферы, поощрение командной работы и инноваций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67544" y="274638"/>
            <a:ext cx="8676456" cy="9937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 smtClean="0">
                <a:solidFill>
                  <a:schemeClr val="hlink"/>
                </a:solidFill>
              </a:rPr>
              <a:t>Предпринимательство в РГГУ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896" y="2348880"/>
            <a:ext cx="8229600" cy="2592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sz="3600" dirty="0" smtClean="0">
                <a:effectLst/>
              </a:rPr>
              <a:t>РГГУ должен выработать устойчивое состояние адаптации к</a:t>
            </a:r>
            <a:r>
              <a:rPr lang="en-US" altLang="ru-RU" sz="3600" dirty="0" smtClean="0">
                <a:effectLst/>
              </a:rPr>
              <a:t> </a:t>
            </a:r>
            <a:r>
              <a:rPr lang="ru-RU" altLang="ru-RU" sz="3600" dirty="0" smtClean="0">
                <a:effectLst/>
              </a:rPr>
              <a:t>меняющемуся обществу (мировым трендам</a:t>
            </a:r>
            <a:r>
              <a:rPr lang="en-US" altLang="ru-RU" sz="3600" dirty="0" smtClean="0">
                <a:effectLst/>
              </a:rPr>
              <a:t> </a:t>
            </a:r>
            <a:r>
              <a:rPr lang="ru-RU" altLang="ru-RU" sz="3600" dirty="0" smtClean="0">
                <a:effectLst/>
              </a:rPr>
              <a:t>высшего образования)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ru-RU" altLang="ru-RU" sz="3600" dirty="0" smtClean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656"/>
            <a:ext cx="9118848" cy="620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7050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83568" y="274638"/>
            <a:ext cx="8460432" cy="993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dirty="0">
                <a:solidFill>
                  <a:schemeClr val="hlink"/>
                </a:solidFill>
              </a:rPr>
              <a:t>Императивы предпринимательства </a:t>
            </a:r>
            <a:r>
              <a:rPr lang="ru-RU" altLang="ru-RU" dirty="0" smtClean="0">
                <a:solidFill>
                  <a:schemeClr val="hlink"/>
                </a:solidFill>
              </a:rPr>
              <a:t>в РГГУ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557338"/>
            <a:ext cx="8064896" cy="5040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990600" indent="-647700" eaLnBrk="1" hangingPunct="1">
              <a:buSzPct val="100000"/>
              <a:buFont typeface="Wingdings" panose="05000000000000000000" pitchFamily="2" charset="2"/>
              <a:buChar char="Ø"/>
              <a:tabLst>
                <a:tab pos="1076325" algn="l"/>
              </a:tabLst>
            </a:pPr>
            <a:r>
              <a:rPr lang="ru-RU" altLang="ru-RU" sz="3200" dirty="0" smtClean="0">
                <a:effectLst/>
              </a:rPr>
              <a:t>Должны быть вещи, которые РГГУ не будет делать ни за какие деньги</a:t>
            </a:r>
          </a:p>
          <a:p>
            <a:pPr marL="990600" indent="-647700" eaLnBrk="1" hangingPunct="1">
              <a:buSzPct val="100000"/>
              <a:buFont typeface="Wingdings" panose="05000000000000000000" pitchFamily="2" charset="2"/>
              <a:buChar char="Ø"/>
              <a:tabLst>
                <a:tab pos="1076325" algn="l"/>
              </a:tabLst>
            </a:pPr>
            <a:r>
              <a:rPr lang="ru-RU" altLang="ru-RU" sz="3200" dirty="0" smtClean="0">
                <a:effectLst/>
              </a:rPr>
              <a:t>Должны быть «бесполезные» вещи, которыми РГГУ обязательно должен заниматься – функция передачи культурного наследия (филология, философия,</a:t>
            </a:r>
            <a:r>
              <a:rPr lang="en-US" altLang="ru-RU" sz="3200" dirty="0" smtClean="0">
                <a:effectLst/>
              </a:rPr>
              <a:t> </a:t>
            </a:r>
            <a:r>
              <a:rPr lang="ru-RU" altLang="ru-RU" sz="3200" dirty="0" smtClean="0">
                <a:effectLst/>
              </a:rPr>
              <a:t>история, искусствоведение, лингвистика и др.)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83568" y="274638"/>
            <a:ext cx="8460432" cy="993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dirty="0" smtClean="0">
                <a:solidFill>
                  <a:schemeClr val="hlink"/>
                </a:solidFill>
              </a:rPr>
              <a:t>Императивы предпринимательства в РГГУ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1700213"/>
            <a:ext cx="7920880" cy="43211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42925" indent="-542925" eaLnBrk="1" hangingPunct="1">
              <a:buSzPct val="100000"/>
              <a:buFont typeface="Wingdings" panose="05000000000000000000" pitchFamily="2" charset="2"/>
              <a:buChar char="v"/>
              <a:defRPr/>
            </a:pPr>
            <a:r>
              <a:rPr lang="ru-RU" altLang="ru-RU" sz="3600" dirty="0" smtClean="0">
                <a:effectLst/>
              </a:rPr>
              <a:t>Предпринимательство в РГГУ не следует считать синонимом коммерциализации высшего образования</a:t>
            </a:r>
          </a:p>
          <a:p>
            <a:pPr marL="542925" indent="-542925" eaLnBrk="1" hangingPunct="1">
              <a:buSzPct val="100000"/>
              <a:buFont typeface="Wingdings" panose="05000000000000000000" pitchFamily="2" charset="2"/>
              <a:buChar char="v"/>
              <a:defRPr/>
            </a:pPr>
            <a:r>
              <a:rPr lang="ru-RU" altLang="ru-RU" sz="3600" dirty="0" smtClean="0">
                <a:effectLst/>
              </a:rPr>
              <a:t>Образовательные ценности определяют финансовые решения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endParaRPr lang="ru-RU" altLang="ru-RU" sz="3600" dirty="0" smtClean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542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3600" smtClean="0">
                <a:solidFill>
                  <a:schemeClr val="hlink"/>
                </a:solidFill>
              </a:rPr>
              <a:t>Литература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836613"/>
            <a:ext cx="7983488" cy="5832475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000" b="1" i="1" dirty="0" smtClean="0">
                <a:effectLst/>
              </a:rPr>
              <a:t>Ивахненко Е.Н.</a:t>
            </a:r>
            <a:r>
              <a:rPr lang="ru-RU" altLang="ru-RU" sz="2000" b="1" dirty="0" smtClean="0">
                <a:effectLst/>
              </a:rPr>
              <a:t> </a:t>
            </a:r>
            <a:r>
              <a:rPr lang="ru-RU" altLang="ru-RU" sz="2000" dirty="0" smtClean="0">
                <a:effectLst/>
              </a:rPr>
              <a:t>Новации вузовского обучения в оптиках инструментальных и коммуникативных установок// Высшее образование в России. 2011. №10. С. 39-46. </a:t>
            </a:r>
            <a:endParaRPr lang="ru-RU" altLang="ru-RU" sz="2000" dirty="0" smtClean="0">
              <a:effectLst/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000" b="1" i="1" dirty="0" smtClean="0">
                <a:effectLst/>
              </a:rPr>
              <a:t>Кларк Б.</a:t>
            </a:r>
            <a:r>
              <a:rPr lang="ru-RU" altLang="ru-RU" sz="2000" dirty="0" smtClean="0">
                <a:effectLst/>
              </a:rPr>
              <a:t> Поддержание изменений в университетах. Преемственность кейс-</a:t>
            </a:r>
            <a:r>
              <a:rPr lang="ru-RU" altLang="ru-RU" sz="2000" dirty="0" err="1" smtClean="0">
                <a:effectLst/>
              </a:rPr>
              <a:t>стади</a:t>
            </a:r>
            <a:r>
              <a:rPr lang="ru-RU" altLang="ru-RU" sz="2000" dirty="0" smtClean="0">
                <a:effectLst/>
              </a:rPr>
              <a:t> и концепций. – М.: Изд. дом ВШЭ,  2011. – 312 с.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000" b="1" i="1" dirty="0" err="1" smtClean="0">
                <a:effectLst/>
              </a:rPr>
              <a:t>Максимовский</a:t>
            </a:r>
            <a:r>
              <a:rPr lang="ru-RU" altLang="ru-RU" sz="2000" b="1" i="1" dirty="0" smtClean="0">
                <a:effectLst/>
              </a:rPr>
              <a:t> О.Н. </a:t>
            </a:r>
            <a:r>
              <a:rPr lang="ru-RU" altLang="ru-RU" sz="2000" dirty="0" smtClean="0">
                <a:effectLst/>
              </a:rPr>
              <a:t>Университет 4.0 – университет постиндустриальной эпохи // Совет ректоров. 2016. № 10. – С.</a:t>
            </a:r>
            <a:r>
              <a:rPr lang="en-US" altLang="ru-RU" sz="2000" dirty="0" smtClean="0">
                <a:effectLst/>
              </a:rPr>
              <a:t> </a:t>
            </a:r>
            <a:r>
              <a:rPr lang="ru-RU" altLang="ru-RU" sz="2000" dirty="0" smtClean="0">
                <a:effectLst/>
              </a:rPr>
              <a:t>16-20.</a:t>
            </a:r>
            <a:endParaRPr lang="ru-RU" altLang="ru-RU" sz="2000" b="1" i="1" dirty="0" smtClean="0"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000" b="1" i="1" dirty="0" err="1" smtClean="0"/>
              <a:t>Ридингс</a:t>
            </a:r>
            <a:r>
              <a:rPr lang="ru-RU" altLang="ru-RU" sz="2000" b="1" i="1" dirty="0" smtClean="0"/>
              <a:t> Б. </a:t>
            </a:r>
            <a:r>
              <a:rPr lang="ru-RU" altLang="ru-RU" sz="2000" dirty="0" smtClean="0"/>
              <a:t>Университет в руинах/ пер. с англ. А.М. </a:t>
            </a:r>
            <a:r>
              <a:rPr lang="ru-RU" altLang="ru-RU" sz="2000" dirty="0" err="1" smtClean="0"/>
              <a:t>Корбута</a:t>
            </a:r>
            <a:r>
              <a:rPr lang="ru-RU" altLang="ru-RU" sz="2000" dirty="0" smtClean="0"/>
              <a:t>. – М.: Изд. ГУ-ВШЭ, 2010. – 304 с.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000" b="1" i="1" dirty="0" err="1" smtClean="0"/>
              <a:t>Роджеро</a:t>
            </a:r>
            <a:r>
              <a:rPr lang="ru-RU" altLang="ru-RU" sz="2000" b="1" i="1" dirty="0" smtClean="0"/>
              <a:t> Д. </a:t>
            </a:r>
            <a:r>
              <a:rPr lang="ru-RU" altLang="ru-RU" sz="2000" dirty="0" smtClean="0"/>
              <a:t>Из руин в кризис: об основных трендах в жизни глобального университета// </a:t>
            </a:r>
            <a:r>
              <a:rPr lang="ru-RU" altLang="ru-RU" sz="2000" dirty="0" smtClean="0">
                <a:hlinkClick r:id="rId3"/>
              </a:rPr>
              <a:t>http://magazines.russ.ru/nz/2011/3/po7.html</a:t>
            </a:r>
            <a:endParaRPr lang="ru-RU" altLang="ru-RU" sz="2000" dirty="0" smtClean="0"/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000" b="1" i="1" dirty="0" smtClean="0"/>
              <a:t>Селянская Г.Н. </a:t>
            </a:r>
            <a:r>
              <a:rPr lang="en-US" altLang="ru-RU" sz="2000" dirty="0" smtClean="0"/>
              <a:t>SMART</a:t>
            </a:r>
            <a:r>
              <a:rPr lang="ru-RU" altLang="ru-RU" sz="2000" dirty="0" smtClean="0"/>
              <a:t>- университет  - ответ на вызовы новой промышленной революции. – Креативная экономика. 2015. Том 9. – С. 1151-1164.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692150"/>
            <a:ext cx="7772400" cy="5368925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ru-RU" sz="2800" dirty="0" smtClean="0">
              <a:solidFill>
                <a:srgbClr val="3085ED"/>
              </a:solidFill>
              <a:latin typeface="+mj-lt"/>
            </a:endParaRPr>
          </a:p>
          <a:p>
            <a:pPr marL="609600" indent="-60960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ru-RU" sz="2800" dirty="0" smtClean="0">
              <a:solidFill>
                <a:srgbClr val="3085ED"/>
              </a:solidFill>
              <a:latin typeface="+mj-lt"/>
            </a:endParaRPr>
          </a:p>
          <a:p>
            <a:pPr marL="609600" indent="-60960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4400" b="1" i="1" smtClean="0">
                <a:solidFill>
                  <a:srgbClr val="3085ED"/>
                </a:solidFill>
              </a:rPr>
              <a:t>Ждем </a:t>
            </a:r>
            <a:r>
              <a:rPr lang="ru-RU" altLang="ru-RU" sz="4400" b="1" i="1" dirty="0" smtClean="0">
                <a:solidFill>
                  <a:srgbClr val="3085ED"/>
                </a:solidFill>
              </a:rPr>
              <a:t>ваших предложений</a:t>
            </a:r>
            <a:r>
              <a:rPr lang="en-US" altLang="ru-RU" sz="4400" b="1" i="1" dirty="0" smtClean="0">
                <a:solidFill>
                  <a:srgbClr val="3085ED"/>
                </a:solidFill>
              </a:rPr>
              <a:t>!</a:t>
            </a:r>
            <a:endParaRPr lang="ru-RU" altLang="ru-RU" sz="4400" b="1" i="1" dirty="0" smtClean="0">
              <a:solidFill>
                <a:srgbClr val="3085ED"/>
              </a:solidFill>
            </a:endParaRPr>
          </a:p>
          <a:p>
            <a:pPr marL="609600" indent="-60960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ru-RU" sz="4400" i="1" dirty="0" smtClean="0">
              <a:solidFill>
                <a:srgbClr val="3085ED"/>
              </a:solidFill>
            </a:endParaRPr>
          </a:p>
          <a:p>
            <a:pPr marL="609600" indent="-60960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Сайт: </a:t>
            </a:r>
            <a:r>
              <a:rPr lang="en-US" altLang="ru-RU" sz="4000" dirty="0" smtClean="0">
                <a:solidFill>
                  <a:srgbClr val="3085ED"/>
                </a:solidFill>
                <a:hlinkClick r:id="rId3"/>
              </a:rPr>
              <a:t>www.rsuh.ru</a:t>
            </a:r>
            <a:endParaRPr lang="ru-RU" altLang="ru-RU" sz="4000" dirty="0" smtClean="0">
              <a:solidFill>
                <a:srgbClr val="3085ED"/>
              </a:solidFill>
            </a:endParaRPr>
          </a:p>
          <a:p>
            <a:pPr marL="609600" indent="-60960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E-mail:</a:t>
            </a:r>
            <a:r>
              <a:rPr lang="en-US" altLang="ru-RU" sz="4000" i="1" dirty="0" smtClean="0">
                <a:solidFill>
                  <a:srgbClr val="3085ED"/>
                </a:solidFill>
                <a:cs typeface="Times New Roman" panose="02020603050405020304" pitchFamily="18" charset="0"/>
              </a:rPr>
              <a:t> </a:t>
            </a:r>
            <a:r>
              <a:rPr lang="en-US" altLang="ru-RU" sz="4000" dirty="0" smtClean="0">
                <a:solidFill>
                  <a:srgbClr val="3085ED"/>
                </a:solidFill>
                <a:ea typeface="MingLiU" panose="02020509000000000000" pitchFamily="49" charset="-120"/>
                <a:cs typeface="Times New Roman" panose="02020603050405020304" pitchFamily="18" charset="0"/>
                <a:hlinkClick r:id="rId4"/>
              </a:rPr>
              <a:t>rektor@rggu.ru</a:t>
            </a:r>
            <a:endParaRPr lang="ru-RU" altLang="ru-RU" sz="4000" dirty="0" smtClean="0">
              <a:solidFill>
                <a:srgbClr val="3085ED"/>
              </a:solidFill>
              <a:ea typeface="MingLiU" panose="02020509000000000000" pitchFamily="49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51520" y="274638"/>
            <a:ext cx="8892480" cy="11382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dirty="0" smtClean="0">
                <a:solidFill>
                  <a:schemeClr val="hlink"/>
                </a:solidFill>
              </a:rPr>
              <a:t>«Университет 2.0»</a:t>
            </a:r>
            <a:br>
              <a:rPr lang="ru-RU" altLang="ru-RU" dirty="0" smtClean="0">
                <a:solidFill>
                  <a:schemeClr val="hlink"/>
                </a:solidFill>
              </a:rPr>
            </a:br>
            <a:r>
              <a:rPr lang="ru-RU" altLang="ru-RU" sz="3200" dirty="0" smtClean="0">
                <a:solidFill>
                  <a:schemeClr val="hlink"/>
                </a:solidFill>
              </a:rPr>
              <a:t>(Образовательная и научная деятельность)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412875"/>
            <a:ext cx="7772400" cy="4737100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ru-RU" altLang="ru-RU" b="1" dirty="0" smtClean="0"/>
              <a:t>Основные функции</a:t>
            </a:r>
            <a:endParaRPr lang="ru-RU" altLang="ru-RU" b="1" dirty="0"/>
          </a:p>
          <a:p>
            <a:pPr eaLnBrk="1" hangingPunct="1"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ru-RU" dirty="0" smtClean="0"/>
              <a:t>Генерация новых знаний через исследовательскую деятельность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endParaRPr lang="ru-RU" altLang="ru-RU" dirty="0" smtClean="0">
              <a:effectLst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ru-RU" altLang="ru-RU" dirty="0" smtClean="0">
                <a:effectLst/>
              </a:rPr>
              <a:t> </a:t>
            </a:r>
            <a:r>
              <a:rPr lang="ru-RU" altLang="ru-RU" b="1" dirty="0" smtClean="0">
                <a:effectLst/>
              </a:rPr>
              <a:t>Инструменты</a:t>
            </a:r>
          </a:p>
          <a:p>
            <a:pPr eaLnBrk="1" hangingPunct="1"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dirty="0" smtClean="0">
                <a:effectLst/>
              </a:rPr>
              <a:t>Выполнение НИР по заказам индустрии</a:t>
            </a:r>
          </a:p>
          <a:p>
            <a:pPr eaLnBrk="1" hangingPunct="1"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dirty="0" smtClean="0">
                <a:effectLst/>
              </a:rPr>
              <a:t>Создание технологий на заказ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23528" y="274638"/>
            <a:ext cx="8820472" cy="16414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dirty="0" smtClean="0">
                <a:solidFill>
                  <a:schemeClr val="hlink"/>
                </a:solidFill>
              </a:rPr>
              <a:t>«Университет 3.0»</a:t>
            </a:r>
            <a:br>
              <a:rPr lang="ru-RU" altLang="ru-RU" dirty="0" smtClean="0">
                <a:solidFill>
                  <a:schemeClr val="hlink"/>
                </a:solidFill>
              </a:rPr>
            </a:br>
            <a:r>
              <a:rPr lang="ru-RU" altLang="ru-RU" sz="3200" dirty="0" smtClean="0">
                <a:solidFill>
                  <a:schemeClr val="hlink"/>
                </a:solidFill>
              </a:rPr>
              <a:t>(научно-образовательная </a:t>
            </a:r>
            <a:br>
              <a:rPr lang="ru-RU" altLang="ru-RU" sz="3200" dirty="0" smtClean="0">
                <a:solidFill>
                  <a:schemeClr val="hlink"/>
                </a:solidFill>
              </a:rPr>
            </a:br>
            <a:r>
              <a:rPr lang="ru-RU" altLang="ru-RU" sz="3200" dirty="0" smtClean="0">
                <a:solidFill>
                  <a:schemeClr val="hlink"/>
                </a:solidFill>
              </a:rPr>
              <a:t>и предпринимательская деятельность)</a:t>
            </a:r>
            <a:endParaRPr lang="ru-RU" altLang="ru-RU" dirty="0" smtClean="0">
              <a:solidFill>
                <a:schemeClr val="hlink"/>
              </a:solidFill>
            </a:endParaRP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916113"/>
            <a:ext cx="7448872" cy="4233862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b="1" dirty="0" smtClean="0"/>
              <a:t>Университет 3.0</a:t>
            </a:r>
            <a:r>
              <a:rPr lang="ru-RU" dirty="0"/>
              <a:t> </a:t>
            </a:r>
            <a:r>
              <a:rPr lang="ru-RU" dirty="0" smtClean="0"/>
              <a:t>– новый </a:t>
            </a:r>
            <a:r>
              <a:rPr lang="ru-RU" dirty="0"/>
              <a:t>тип университета, выполняющий не только образовательные </a:t>
            </a:r>
            <a:r>
              <a:rPr lang="ru-RU" dirty="0" smtClean="0"/>
              <a:t>и исследовательские </a:t>
            </a:r>
            <a:r>
              <a:rPr lang="ru-RU" dirty="0"/>
              <a:t>функции, но и функции интегратора </a:t>
            </a:r>
            <a:r>
              <a:rPr lang="ru-RU" dirty="0" smtClean="0"/>
              <a:t>инноваций.</a:t>
            </a:r>
          </a:p>
          <a:p>
            <a:pPr marL="0" indent="0" eaLnBrk="1" hangingPunct="1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ru-RU" b="1" dirty="0" smtClean="0"/>
              <a:t>Университет 3.0</a:t>
            </a:r>
            <a:r>
              <a:rPr lang="ru-RU" dirty="0" smtClean="0"/>
              <a:t> является центром  предпринимательской инициативы, используя доступные ресурсы (технологии,  экспертиза, программы, технические проекты и др.)</a:t>
            </a:r>
            <a:endParaRPr lang="ru-RU" altLang="ru-RU" dirty="0" smtClean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23528" y="274638"/>
            <a:ext cx="8820472" cy="16414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dirty="0" smtClean="0">
                <a:solidFill>
                  <a:schemeClr val="hlink"/>
                </a:solidFill>
              </a:rPr>
              <a:t>«Университет 4.0»</a:t>
            </a:r>
            <a:br>
              <a:rPr lang="ru-RU" altLang="ru-RU" dirty="0" smtClean="0">
                <a:solidFill>
                  <a:schemeClr val="hlink"/>
                </a:solidFill>
              </a:rPr>
            </a:br>
            <a:r>
              <a:rPr lang="ru-RU" altLang="ru-RU" sz="3200" dirty="0" smtClean="0">
                <a:solidFill>
                  <a:schemeClr val="hlink"/>
                </a:solidFill>
              </a:rPr>
              <a:t>(Университет, способный решать проблемы </a:t>
            </a:r>
            <a:br>
              <a:rPr lang="ru-RU" altLang="ru-RU" sz="3200" dirty="0" smtClean="0">
                <a:solidFill>
                  <a:schemeClr val="hlink"/>
                </a:solidFill>
              </a:rPr>
            </a:br>
            <a:r>
              <a:rPr lang="ru-RU" altLang="ru-RU" sz="3200" dirty="0" smtClean="0">
                <a:solidFill>
                  <a:schemeClr val="hlink"/>
                </a:solidFill>
              </a:rPr>
              <a:t>и вызовы современной промышленности)</a:t>
            </a:r>
            <a:endParaRPr lang="ru-RU" altLang="ru-RU" dirty="0" smtClean="0">
              <a:solidFill>
                <a:schemeClr val="hlink"/>
              </a:solidFill>
            </a:endParaRP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2204864"/>
            <a:ext cx="7772400" cy="3873500"/>
          </a:xfrm>
        </p:spPr>
        <p:txBody>
          <a:bodyPr/>
          <a:lstStyle/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endParaRPr lang="ru-RU" b="1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b="1" dirty="0" smtClean="0"/>
              <a:t>Университет 4.0</a:t>
            </a:r>
            <a:r>
              <a:rPr lang="ru-RU" dirty="0" smtClean="0"/>
              <a:t> – университет, ориентированный на реализацию вместе с промышленностью «умных» производств.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«Умные фабрики будущего» с гибкими перенастраиваемыми комплексами 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11560" y="59209"/>
            <a:ext cx="8532440" cy="14255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dirty="0" smtClean="0">
                <a:solidFill>
                  <a:schemeClr val="hlink"/>
                </a:solidFill>
              </a:rPr>
              <a:t>«Университет 3.0»</a:t>
            </a:r>
            <a:br>
              <a:rPr lang="ru-RU" altLang="ru-RU" dirty="0" smtClean="0">
                <a:solidFill>
                  <a:schemeClr val="hlink"/>
                </a:solidFill>
              </a:rPr>
            </a:br>
            <a:r>
              <a:rPr lang="ru-RU" altLang="ru-RU" sz="3000" dirty="0">
                <a:solidFill>
                  <a:schemeClr val="hlink"/>
                </a:solidFill>
              </a:rPr>
              <a:t>(научно-образовательная </a:t>
            </a:r>
            <a:r>
              <a:rPr lang="ru-RU" altLang="ru-RU" sz="3000" dirty="0" smtClean="0">
                <a:solidFill>
                  <a:schemeClr val="hlink"/>
                </a:solidFill>
              </a:rPr>
              <a:t/>
            </a:r>
            <a:br>
              <a:rPr lang="ru-RU" altLang="ru-RU" sz="3000" dirty="0" smtClean="0">
                <a:solidFill>
                  <a:schemeClr val="hlink"/>
                </a:solidFill>
              </a:rPr>
            </a:br>
            <a:r>
              <a:rPr lang="ru-RU" altLang="ru-RU" sz="3000" dirty="0" smtClean="0">
                <a:solidFill>
                  <a:schemeClr val="hlink"/>
                </a:solidFill>
              </a:rPr>
              <a:t>и предпринимательская </a:t>
            </a:r>
            <a:r>
              <a:rPr lang="ru-RU" altLang="ru-RU" sz="3000" dirty="0">
                <a:solidFill>
                  <a:schemeClr val="hlink"/>
                </a:solidFill>
              </a:rPr>
              <a:t>деятельность)</a:t>
            </a:r>
            <a:endParaRPr lang="ru-RU" altLang="ru-RU" sz="3000" dirty="0" smtClean="0">
              <a:solidFill>
                <a:schemeClr val="hlink"/>
              </a:solidFill>
            </a:endParaRP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700808"/>
            <a:ext cx="7772400" cy="5017343"/>
          </a:xfrm>
        </p:spPr>
        <p:txBody>
          <a:bodyPr anchor="t" anchorCtr="0">
            <a:normAutofit fontScale="92500" lnSpcReduction="20000"/>
          </a:bodyPr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3000" b="1" dirty="0" smtClean="0"/>
              <a:t>Основные задачи</a:t>
            </a:r>
            <a:endParaRPr lang="ru-RU" altLang="ru-RU" sz="3000" b="1" dirty="0"/>
          </a:p>
          <a:p>
            <a:pPr marL="361950" indent="-361950" eaLnBrk="1" hangingPunct="1"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ru-RU" sz="2800" dirty="0" smtClean="0"/>
              <a:t>Коммерциализация технологий и экспертизы</a:t>
            </a:r>
          </a:p>
          <a:p>
            <a:pPr marL="361950" indent="-361950" eaLnBrk="1" hangingPunct="1"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ru-RU" sz="2800" dirty="0" smtClean="0"/>
              <a:t>Широкая культура предпринимательства («предпринимательский контур»)</a:t>
            </a:r>
          </a:p>
          <a:p>
            <a:pPr marL="361950" indent="-361950" eaLnBrk="1" hangingPunct="1"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ru-RU" sz="2800" dirty="0" smtClean="0"/>
              <a:t>Нацеленность на Инновации</a:t>
            </a:r>
            <a:r>
              <a:rPr lang="en-US" altLang="ru-RU" sz="2800" dirty="0" smtClean="0"/>
              <a:t>/</a:t>
            </a:r>
            <a:r>
              <a:rPr lang="ru-RU" altLang="ru-RU" sz="2800" dirty="0" smtClean="0"/>
              <a:t>Инвестиции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800" dirty="0" smtClean="0">
                <a:effectLst/>
              </a:rPr>
              <a:t> </a:t>
            </a:r>
            <a:r>
              <a:rPr lang="ru-RU" altLang="ru-RU" sz="2800" b="1" dirty="0" smtClean="0">
                <a:effectLst/>
              </a:rPr>
              <a:t>Инструменты</a:t>
            </a:r>
          </a:p>
          <a:p>
            <a:pPr marL="361950" indent="-361950" eaLnBrk="1" hangingPunct="1"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2800" dirty="0" smtClean="0">
                <a:effectLst/>
              </a:rPr>
              <a:t>Создание инновационных площадок </a:t>
            </a:r>
          </a:p>
          <a:p>
            <a:pPr marL="361950" indent="-361950" eaLnBrk="1" hangingPunct="1"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2800" dirty="0" smtClean="0">
                <a:effectLst/>
              </a:rPr>
              <a:t>Взаимный перенос технологий и экспертизы: 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800" dirty="0" smtClean="0">
                <a:effectLst/>
              </a:rPr>
              <a:t>     Университет </a:t>
            </a:r>
            <a:r>
              <a:rPr lang="ru-RU" altLang="ru-RU" sz="4400" dirty="0" smtClean="0">
                <a:effectLst/>
              </a:rPr>
              <a:t> </a:t>
            </a:r>
            <a:r>
              <a:rPr lang="ru-RU" sz="4400" dirty="0">
                <a:effectLst/>
              </a:rPr>
              <a:t>↹</a:t>
            </a:r>
            <a:r>
              <a:rPr lang="ru-RU" altLang="ru-RU" sz="4400" dirty="0" smtClean="0">
                <a:effectLst/>
              </a:rPr>
              <a:t>  </a:t>
            </a:r>
            <a:r>
              <a:rPr lang="ru-RU" altLang="ru-RU" sz="2800" dirty="0" smtClean="0">
                <a:effectLst/>
              </a:rPr>
              <a:t>Производство</a:t>
            </a:r>
          </a:p>
          <a:p>
            <a:pPr marL="361950" indent="-361950" eaLnBrk="1" hangingPunct="1"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2800" dirty="0" smtClean="0">
                <a:effectLst/>
              </a:rPr>
              <a:t>Развитие городской среды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14400" y="188640"/>
            <a:ext cx="8229600" cy="11969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dirty="0" smtClean="0">
                <a:solidFill>
                  <a:schemeClr val="hlink"/>
                </a:solidFill>
              </a:rPr>
              <a:t>Как гуманитарное образование  вписывается в технологии</a:t>
            </a:r>
            <a:endParaRPr lang="ru-RU" altLang="ru-RU" sz="3200" b="0" dirty="0" smtClean="0">
              <a:solidFill>
                <a:schemeClr val="hlink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5098" y="2204864"/>
            <a:ext cx="3563938" cy="22774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9858" y="2780928"/>
            <a:ext cx="2009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1600" dirty="0">
                <a:latin typeface="+mj-lt"/>
              </a:rPr>
              <a:t>Когда инновация </a:t>
            </a:r>
            <a:r>
              <a:rPr lang="ru-RU" altLang="ru-RU" sz="1600" dirty="0" smtClean="0">
                <a:latin typeface="+mj-lt"/>
              </a:rPr>
              <a:t/>
            </a:r>
            <a:br>
              <a:rPr lang="ru-RU" altLang="ru-RU" sz="1600" dirty="0" smtClean="0">
                <a:latin typeface="+mj-lt"/>
              </a:rPr>
            </a:br>
            <a:r>
              <a:rPr lang="ru-RU" altLang="ru-RU" sz="1600" dirty="0" smtClean="0">
                <a:latin typeface="+mj-lt"/>
              </a:rPr>
              <a:t>заработает</a:t>
            </a:r>
            <a:r>
              <a:rPr lang="ru-RU" altLang="ru-RU" sz="1600" dirty="0">
                <a:latin typeface="+mj-lt"/>
              </a:rPr>
              <a:t>, </a:t>
            </a:r>
            <a:r>
              <a:rPr lang="en-US" altLang="ru-RU" sz="1600" dirty="0">
                <a:latin typeface="+mj-lt"/>
              </a:rPr>
              <a:t/>
            </a:r>
            <a:br>
              <a:rPr lang="en-US" altLang="ru-RU" sz="1600" dirty="0">
                <a:latin typeface="+mj-lt"/>
              </a:rPr>
            </a:br>
            <a:r>
              <a:rPr lang="ru-RU" altLang="ru-RU" sz="1600" dirty="0">
                <a:latin typeface="+mj-lt"/>
              </a:rPr>
              <a:t>люди в нее поверят.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0152" y="2636912"/>
            <a:ext cx="289348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1600" dirty="0" smtClean="0">
                <a:latin typeface="+mj-lt"/>
              </a:rPr>
              <a:t>Инновация </a:t>
            </a:r>
            <a:r>
              <a:rPr lang="ru-RU" altLang="ru-RU" sz="1600" dirty="0">
                <a:latin typeface="+mj-lt"/>
              </a:rPr>
              <a:t>заработает тогда, </a:t>
            </a:r>
            <a:r>
              <a:rPr lang="en-US" altLang="ru-RU" sz="1600" dirty="0" smtClean="0">
                <a:latin typeface="+mj-lt"/>
              </a:rPr>
              <a:t/>
            </a:r>
            <a:br>
              <a:rPr lang="en-US" altLang="ru-RU" sz="1600" dirty="0" smtClean="0">
                <a:latin typeface="+mj-lt"/>
              </a:rPr>
            </a:br>
            <a:r>
              <a:rPr lang="ru-RU" altLang="ru-RU" sz="1600" dirty="0" smtClean="0">
                <a:latin typeface="+mj-lt"/>
              </a:rPr>
              <a:t>когда </a:t>
            </a:r>
            <a:r>
              <a:rPr lang="ru-RU" altLang="ru-RU" sz="1600" dirty="0">
                <a:latin typeface="+mj-lt"/>
              </a:rPr>
              <a:t>в нее поверят важные </a:t>
            </a:r>
            <a:r>
              <a:rPr lang="en-US" altLang="ru-RU" sz="1600" dirty="0" smtClean="0">
                <a:latin typeface="+mj-lt"/>
              </a:rPr>
              <a:t/>
            </a:r>
            <a:br>
              <a:rPr lang="en-US" altLang="ru-RU" sz="1600" dirty="0" smtClean="0">
                <a:latin typeface="+mj-lt"/>
              </a:rPr>
            </a:br>
            <a:r>
              <a:rPr lang="ru-RU" altLang="ru-RU" sz="1600" dirty="0" smtClean="0">
                <a:latin typeface="+mj-lt"/>
              </a:rPr>
              <a:t>для </a:t>
            </a:r>
            <a:r>
              <a:rPr lang="ru-RU" altLang="ru-RU" sz="1600" dirty="0">
                <a:latin typeface="+mj-lt"/>
              </a:rPr>
              <a:t>дела люди – политики, </a:t>
            </a:r>
            <a:r>
              <a:rPr lang="en-US" altLang="ru-RU" sz="1600" dirty="0" smtClean="0">
                <a:latin typeface="+mj-lt"/>
              </a:rPr>
              <a:t/>
            </a:r>
            <a:br>
              <a:rPr lang="en-US" altLang="ru-RU" sz="1600" dirty="0" smtClean="0">
                <a:latin typeface="+mj-lt"/>
              </a:rPr>
            </a:br>
            <a:r>
              <a:rPr lang="ru-RU" altLang="ru-RU" sz="1600" dirty="0" smtClean="0">
                <a:latin typeface="+mj-lt"/>
              </a:rPr>
              <a:t>финансисты</a:t>
            </a:r>
            <a:r>
              <a:rPr lang="ru-RU" altLang="ru-RU" sz="1600" dirty="0">
                <a:latin typeface="+mj-lt"/>
              </a:rPr>
              <a:t>, лидеры </a:t>
            </a:r>
            <a:r>
              <a:rPr lang="en-US" altLang="ru-RU" sz="1600" dirty="0" smtClean="0">
                <a:latin typeface="+mj-lt"/>
              </a:rPr>
              <a:t/>
            </a:r>
            <a:br>
              <a:rPr lang="en-US" altLang="ru-RU" sz="1600" dirty="0" smtClean="0">
                <a:latin typeface="+mj-lt"/>
              </a:rPr>
            </a:br>
            <a:r>
              <a:rPr lang="ru-RU" altLang="ru-RU" sz="1600" dirty="0" smtClean="0">
                <a:latin typeface="+mj-lt"/>
              </a:rPr>
              <a:t>мнений </a:t>
            </a:r>
            <a:r>
              <a:rPr lang="ru-RU" altLang="ru-RU" sz="1600" dirty="0">
                <a:latin typeface="+mj-lt"/>
              </a:rPr>
              <a:t>и др.</a:t>
            </a:r>
          </a:p>
          <a:p>
            <a:endParaRPr lang="ru-RU" sz="16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6309320"/>
            <a:ext cx="3622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err="1" smtClean="0">
                <a:latin typeface="+mn-lt"/>
              </a:rPr>
              <a:t>Илл</a:t>
            </a:r>
            <a:r>
              <a:rPr lang="ru-RU" sz="1400" i="1" dirty="0" smtClean="0">
                <a:latin typeface="+mn-lt"/>
              </a:rPr>
              <a:t>.:</a:t>
            </a:r>
            <a:r>
              <a:rPr lang="en-US" sz="1400" i="1" dirty="0" smtClean="0">
                <a:latin typeface="+mn-lt"/>
              </a:rPr>
              <a:t> </a:t>
            </a:r>
            <a:r>
              <a:rPr lang="ru-RU" sz="1400" i="1" dirty="0" err="1" smtClean="0">
                <a:latin typeface="+mn-lt"/>
              </a:rPr>
              <a:t>Латур</a:t>
            </a:r>
            <a:r>
              <a:rPr lang="ru-RU" sz="1400" i="1" dirty="0" smtClean="0">
                <a:latin typeface="+mn-lt"/>
              </a:rPr>
              <a:t> Б. Наука в действии. СПб.</a:t>
            </a:r>
            <a:r>
              <a:rPr lang="en-US" sz="1400" i="1" dirty="0" smtClean="0">
                <a:latin typeface="+mn-lt"/>
              </a:rPr>
              <a:t>, 2013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14400" y="155576"/>
            <a:ext cx="8229600" cy="10096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dirty="0" smtClean="0">
                <a:solidFill>
                  <a:schemeClr val="hlink"/>
                </a:solidFill>
              </a:rPr>
              <a:t>Будущее за гуманитариями</a:t>
            </a:r>
            <a:endParaRPr lang="ru-RU" altLang="ru-RU" sz="3200" b="0" dirty="0" smtClean="0">
              <a:solidFill>
                <a:schemeClr val="hlink"/>
              </a:solidFill>
              <a:effectLst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144588"/>
            <a:ext cx="8123486" cy="5327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Б. </a:t>
            </a:r>
            <a:r>
              <a:rPr lang="ru-RU" alt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Латур</a:t>
            </a:r>
            <a:r>
              <a:rPr lang="ru-RU" alt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: </a:t>
            </a: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«Общество представляет собой всего лишь среду с</a:t>
            </a:r>
            <a:r>
              <a:rPr lang="en-US" alt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 </a:t>
            </a: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различной силой сопротивления, сквозь которую «путешествуют» идеи и машины…».</a:t>
            </a:r>
          </a:p>
          <a:p>
            <a:pPr marL="0" indent="0" eaLnBrk="1" hangingPunct="1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ru-RU" alt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М. </a:t>
            </a:r>
            <a:r>
              <a:rPr lang="ru-RU" alt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Кьюбан</a:t>
            </a:r>
            <a:r>
              <a:rPr lang="ru-RU" alt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: </a:t>
            </a: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«Спрос на специалистов, связанных с</a:t>
            </a:r>
            <a:r>
              <a:rPr lang="en-US" alt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 </a:t>
            </a: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гуманитарными науками, через 10 лет будет больше, чем спрос на программистов или даже инженеров… значение людей, способных критически осмыслить данные, собранные алгоритмами, будет возрастать, вследствие чего востребованными окажутся философы и даже филологи».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14400" y="115888"/>
            <a:ext cx="8229600" cy="10096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dirty="0" smtClean="0">
                <a:solidFill>
                  <a:srgbClr val="3085ED"/>
                </a:solidFill>
              </a:rPr>
              <a:t>Будущее за гуманитариями</a:t>
            </a:r>
            <a:endParaRPr lang="ru-RU" altLang="ru-RU" sz="3200" b="0" dirty="0" smtClean="0">
              <a:solidFill>
                <a:srgbClr val="3085ED"/>
              </a:solidFill>
              <a:effectLst/>
            </a:endParaRP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981075"/>
            <a:ext cx="7978080" cy="5543550"/>
          </a:xfrm>
        </p:spPr>
        <p:txBody>
          <a:bodyPr/>
          <a:lstStyle/>
          <a:p>
            <a:pPr marL="0" indent="0" eaLnBrk="1" hangingPunct="1">
              <a:buSzPct val="100000"/>
              <a:buNone/>
              <a:defRPr/>
            </a:pPr>
            <a:r>
              <a:rPr lang="ru-RU" altLang="ru-RU" b="1" dirty="0" smtClean="0">
                <a:effectLst/>
              </a:rPr>
              <a:t>В мире технологий именно гуманитарная наука позволяет формулировать идеи и выносить взвешенные суждения</a:t>
            </a:r>
          </a:p>
          <a:p>
            <a:pPr marL="0" indent="0" eaLnBrk="1" hangingPunct="1">
              <a:spcBef>
                <a:spcPts val="1200"/>
              </a:spcBef>
              <a:spcAft>
                <a:spcPts val="0"/>
              </a:spcAft>
              <a:buSzPct val="100000"/>
              <a:buNone/>
              <a:defRPr/>
            </a:pPr>
            <a:r>
              <a:rPr lang="ru-RU" altLang="ru-RU" b="1" dirty="0" smtClean="0">
                <a:effectLst/>
                <a:latin typeface="+mj-lt"/>
              </a:rPr>
              <a:t>С. Джобс: </a:t>
            </a:r>
            <a:r>
              <a:rPr lang="ru-RU" altLang="ru-RU" dirty="0">
                <a:effectLst/>
              </a:rPr>
              <a:t>Занятие </a:t>
            </a:r>
            <a:r>
              <a:rPr lang="ru-RU" altLang="ru-RU" dirty="0" smtClean="0">
                <a:effectLst/>
              </a:rPr>
              <a:t>каллиграфией через 10 лет стало </a:t>
            </a:r>
            <a:r>
              <a:rPr lang="ru-RU" altLang="ru-RU" dirty="0">
                <a:effectLst/>
              </a:rPr>
              <a:t>решающим условием в продвижении первого компьютера </a:t>
            </a:r>
            <a:r>
              <a:rPr lang="en-US" altLang="ru-RU" dirty="0" smtClean="0">
                <a:effectLst/>
              </a:rPr>
              <a:t>Macintosh</a:t>
            </a:r>
            <a:endParaRPr lang="ru-RU" altLang="ru-RU" dirty="0" smtClean="0">
              <a:effectLst/>
            </a:endParaRPr>
          </a:p>
          <a:p>
            <a:pPr marL="0" indent="0" eaLnBrk="1" hangingPunct="1">
              <a:spcBef>
                <a:spcPts val="3000"/>
              </a:spcBef>
              <a:spcAft>
                <a:spcPts val="0"/>
              </a:spcAft>
              <a:buSzPct val="100000"/>
              <a:buNone/>
              <a:defRPr/>
            </a:pPr>
            <a:r>
              <a:rPr lang="ru-RU" altLang="ru-RU" b="1" dirty="0">
                <a:effectLst/>
              </a:rPr>
              <a:t>Технологические проекты несут в себе социальные </a:t>
            </a:r>
            <a:r>
              <a:rPr lang="ru-RU" altLang="ru-RU" b="1" dirty="0" smtClean="0">
                <a:effectLst/>
              </a:rPr>
              <a:t>риск</a:t>
            </a:r>
            <a:r>
              <a:rPr lang="ru-RU" altLang="ru-RU" b="1" dirty="0"/>
              <a:t>и</a:t>
            </a:r>
            <a:endParaRPr lang="ru-RU" altLang="ru-RU" b="1" dirty="0">
              <a:effectLst/>
            </a:endParaRPr>
          </a:p>
          <a:p>
            <a:pPr marL="0" indent="0" eaLnBrk="1" hangingPunct="1">
              <a:spcBef>
                <a:spcPts val="1200"/>
              </a:spcBef>
              <a:spcAft>
                <a:spcPts val="0"/>
              </a:spcAft>
              <a:buSzPct val="100000"/>
              <a:buNone/>
              <a:defRPr/>
            </a:pPr>
            <a:r>
              <a:rPr lang="ru-RU" altLang="ru-RU" b="1" dirty="0" smtClean="0">
                <a:effectLst/>
                <a:latin typeface="+mj-lt"/>
              </a:rPr>
              <a:t>Н. Винер: </a:t>
            </a:r>
            <a:r>
              <a:rPr lang="ru-RU" altLang="ru-RU" dirty="0" smtClean="0">
                <a:effectLst/>
              </a:rPr>
              <a:t>«Мы изменили свое окружение так радикально, что теперь должны изменять себя, чтобы жить в этом новом окружении»</a:t>
            </a:r>
            <a:endParaRPr lang="ru-RU" altLang="ru-RU" dirty="0">
              <a:effectLst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ru-RU" altLang="ru-RU" dirty="0">
              <a:effectLst/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2985</TotalTime>
  <Words>585</Words>
  <Application>Microsoft Office PowerPoint</Application>
  <PresentationFormat>Экран (4:3)</PresentationFormat>
  <Paragraphs>167</Paragraphs>
  <Slides>26</Slides>
  <Notes>21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MingLiU</vt:lpstr>
      <vt:lpstr>Arial</vt:lpstr>
      <vt:lpstr>Calibri</vt:lpstr>
      <vt:lpstr>Cambria Math</vt:lpstr>
      <vt:lpstr>Franklin Gothic Book</vt:lpstr>
      <vt:lpstr>Franklin Gothic Medium</vt:lpstr>
      <vt:lpstr>Garamond</vt:lpstr>
      <vt:lpstr>Times New Roman</vt:lpstr>
      <vt:lpstr>Wingdings</vt:lpstr>
      <vt:lpstr>Параллакс</vt:lpstr>
      <vt:lpstr>Е. Н. Ивахненко </vt:lpstr>
      <vt:lpstr>«Университет 1.0» (Образовательная деятельность)</vt:lpstr>
      <vt:lpstr>«Университет 2.0» (Образовательная и научная деятельность)</vt:lpstr>
      <vt:lpstr>«Университет 3.0» (научно-образовательная  и предпринимательская деятельность)</vt:lpstr>
      <vt:lpstr>«Университет 4.0» (Университет, способный решать проблемы  и вызовы современной промышленности)</vt:lpstr>
      <vt:lpstr>«Университет 3.0» (научно-образовательная  и предпринимательская деятельность)</vt:lpstr>
      <vt:lpstr>Как гуманитарное образование  вписывается в технологии</vt:lpstr>
      <vt:lpstr>Будущее за гуманитариями</vt:lpstr>
      <vt:lpstr>Будущее за гуманитариями</vt:lpstr>
      <vt:lpstr>Презентация PowerPoint</vt:lpstr>
      <vt:lpstr>Ключевые элементы академического менеджмента Университета 3.0</vt:lpstr>
      <vt:lpstr> Диверсифицированная база финансирования </vt:lpstr>
      <vt:lpstr>Презентация PowerPoint</vt:lpstr>
      <vt:lpstr>Презентация PowerPoint</vt:lpstr>
      <vt:lpstr>Презентация PowerPoint</vt:lpstr>
      <vt:lpstr> Интегрированная предпринимательская культура  </vt:lpstr>
      <vt:lpstr> Стимулируемый академический оплот  </vt:lpstr>
      <vt:lpstr>Российский государственный  гуманитарный университет</vt:lpstr>
      <vt:lpstr>Презентация PowerPoint</vt:lpstr>
      <vt:lpstr>Что делать?</vt:lpstr>
      <vt:lpstr>Предпринимательство в РГГУ</vt:lpstr>
      <vt:lpstr>Презентация PowerPoint</vt:lpstr>
      <vt:lpstr>Императивы предпринимательства в РГГУ</vt:lpstr>
      <vt:lpstr>Императивы предпринимательства в РГГУ</vt:lpstr>
      <vt:lpstr>Литература</vt:lpstr>
      <vt:lpstr>Презентация PowerPoint</vt:lpstr>
    </vt:vector>
  </TitlesOfParts>
  <Company>ИТЦ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Е.Ивахненко</dc:title>
  <dc:creator>ИТЦ</dc:creator>
  <cp:lastModifiedBy>Dmitry</cp:lastModifiedBy>
  <cp:revision>279</cp:revision>
  <cp:lastPrinted>2017-03-28T08:01:33Z</cp:lastPrinted>
  <dcterms:created xsi:type="dcterms:W3CDTF">2008-10-22T11:01:19Z</dcterms:created>
  <dcterms:modified xsi:type="dcterms:W3CDTF">2017-03-29T09:46:09Z</dcterms:modified>
</cp:coreProperties>
</file>